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media/image35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2" r:id="rId2"/>
    <p:sldId id="315" r:id="rId3"/>
    <p:sldId id="324" r:id="rId4"/>
    <p:sldId id="325" r:id="rId5"/>
    <p:sldId id="334" r:id="rId6"/>
    <p:sldId id="335" r:id="rId7"/>
    <p:sldId id="311" r:id="rId8"/>
    <p:sldId id="326" r:id="rId9"/>
    <p:sldId id="327" r:id="rId10"/>
    <p:sldId id="328" r:id="rId11"/>
    <p:sldId id="330" r:id="rId12"/>
    <p:sldId id="331" r:id="rId13"/>
    <p:sldId id="332" r:id="rId14"/>
    <p:sldId id="312" r:id="rId15"/>
    <p:sldId id="337" r:id="rId16"/>
    <p:sldId id="340" r:id="rId17"/>
    <p:sldId id="339" r:id="rId18"/>
    <p:sldId id="338" r:id="rId19"/>
    <p:sldId id="365" r:id="rId20"/>
    <p:sldId id="341" r:id="rId21"/>
    <p:sldId id="313" r:id="rId22"/>
    <p:sldId id="350" r:id="rId23"/>
    <p:sldId id="355" r:id="rId24"/>
    <p:sldId id="361" r:id="rId25"/>
    <p:sldId id="363" r:id="rId26"/>
    <p:sldId id="345" r:id="rId27"/>
    <p:sldId id="356" r:id="rId28"/>
    <p:sldId id="357" r:id="rId29"/>
    <p:sldId id="342" r:id="rId30"/>
    <p:sldId id="360" r:id="rId31"/>
    <p:sldId id="346" r:id="rId32"/>
    <p:sldId id="343" r:id="rId33"/>
    <p:sldId id="347" r:id="rId34"/>
    <p:sldId id="344" r:id="rId35"/>
    <p:sldId id="348" r:id="rId36"/>
    <p:sldId id="323" r:id="rId37"/>
    <p:sldId id="358" r:id="rId38"/>
    <p:sldId id="362" r:id="rId39"/>
    <p:sldId id="364" r:id="rId40"/>
    <p:sldId id="351" r:id="rId41"/>
    <p:sldId id="352" r:id="rId42"/>
    <p:sldId id="314" r:id="rId43"/>
  </p:sldIdLst>
  <p:sldSz cx="12192000" cy="6858000"/>
  <p:notesSz cx="6858000" cy="91440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5364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10728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60929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214573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82164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8597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55029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91462" algn="l" defTabSz="1072866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735"/>
    <a:srgbClr val="F2F2F2"/>
    <a:srgbClr val="FF9933"/>
    <a:srgbClr val="558ED5"/>
    <a:srgbClr val="79CB07"/>
    <a:srgbClr val="EC5368"/>
    <a:srgbClr val="3D3743"/>
    <a:srgbClr val="FFFFFF"/>
    <a:srgbClr val="949494"/>
    <a:srgbClr val="F0D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91041" autoAdjust="0"/>
  </p:normalViewPr>
  <p:slideViewPr>
    <p:cSldViewPr>
      <p:cViewPr varScale="1">
        <p:scale>
          <a:sx n="81" d="100"/>
          <a:sy n="81" d="100"/>
        </p:scale>
        <p:origin x="103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115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solidFill>
                  <a:schemeClr val="tx1"/>
                </a:solidFill>
              </a:rPr>
              <a:t>训练集再分类</a:t>
            </a:r>
            <a:endParaRPr lang="zh-CN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子训练集</c:v>
                </c:pt>
                <c:pt idx="1">
                  <c:v>子验证集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17999</c:v>
                </c:pt>
                <c:pt idx="1">
                  <c:v>7709.4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0.57585</cdr:x>
      <cdr:y>0.53156</cdr:y>
    </cdr:from>
    <cdr:to>
      <cdr:x>0.68216</cdr:x>
      <cdr:y>0.67773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4680520" y="2880320"/>
          <a:ext cx="864096" cy="7920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2400" dirty="0" smtClean="0"/>
            <a:t>70%</a:t>
          </a:r>
          <a:endParaRPr lang="zh-CN" altLang="en-US" sz="2400" dirty="0"/>
        </a:p>
      </cdr:txBody>
    </cdr:sp>
  </cdr:relSizeAnchor>
  <cdr:relSizeAnchor xmlns:cdr="http://schemas.openxmlformats.org/drawingml/2006/chartDrawing">
    <cdr:from>
      <cdr:x>0.33665</cdr:x>
      <cdr:y>0.27907</cdr:y>
    </cdr:from>
    <cdr:to>
      <cdr:x>0.44296</cdr:x>
      <cdr:y>0.42524</cdr:y>
    </cdr:to>
    <cdr:sp macro="" textlink="">
      <cdr:nvSpPr>
        <cdr:cNvPr id="3" name="文本框 2"/>
        <cdr:cNvSpPr txBox="1"/>
      </cdr:nvSpPr>
      <cdr:spPr>
        <a:xfrm xmlns:a="http://schemas.openxmlformats.org/drawingml/2006/main">
          <a:off x="2736304" y="1512168"/>
          <a:ext cx="864096" cy="7920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2400" dirty="0" smtClean="0"/>
            <a:t>30%</a:t>
          </a:r>
          <a:endParaRPr lang="zh-CN" altLang="en-US" sz="24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0DB73-7033-42B0-BD02-C54A0BE77918}" type="datetimeFigureOut">
              <a:rPr lang="bg-BG" smtClean="0"/>
              <a:t>20.6.2017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CDE7E-8737-45F0-AB95-D9118592C7E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453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46879-6C1C-4702-A461-34B635ED35B4}" type="datetimeFigureOut">
              <a:rPr lang="bg-BG" smtClean="0"/>
              <a:t>20.6.2017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1ECC2-CC4E-4F29-8066-0FD7DD3067D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056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46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275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10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4939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9497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39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6409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40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31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41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776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70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723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789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4486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372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488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280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1ECC2-CC4E-4F29-8066-0FD7DD3067D0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59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" TargetMode="External"/><Relationship Id="rId2" Type="http://schemas.openxmlformats.org/officeDocument/2006/relationships/hyperlink" Target="http://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, Subtitle,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1534" y="164642"/>
            <a:ext cx="8544949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534" y="932728"/>
            <a:ext cx="8544949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794207" y="1892835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34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 smtClean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</p:grpSp>
      <p:sp>
        <p:nvSpPr>
          <p:cNvPr id="45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49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 smtClean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54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5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 smtClean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  <a:endParaRPr lang="en-US" sz="700" i="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57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8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60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1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5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7489" y="164642"/>
            <a:ext cx="5838041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7487" y="932728"/>
            <a:ext cx="5838042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2090521" y="291065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5903979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grpSp>
        <p:nvGrpSpPr>
          <p:cNvPr id="25" name="Group 25"/>
          <p:cNvGrpSpPr/>
          <p:nvPr userDrawn="1"/>
        </p:nvGrpSpPr>
        <p:grpSpPr>
          <a:xfrm>
            <a:off x="8689589" y="6437951"/>
            <a:ext cx="931217" cy="307777"/>
            <a:chOff x="1867445" y="3664855"/>
            <a:chExt cx="756614" cy="307777"/>
          </a:xfrm>
        </p:grpSpPr>
        <p:sp>
          <p:nvSpPr>
            <p:cNvPr id="26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 smtClean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28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  <p:sp>
          <p:nvSpPr>
            <p:cNvPr id="29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</p:grpSp>
      <p:sp>
        <p:nvSpPr>
          <p:cNvPr id="30" name="TextBox 44"/>
          <p:cNvSpPr txBox="1"/>
          <p:nvPr userDrawn="1"/>
        </p:nvSpPr>
        <p:spPr>
          <a:xfrm>
            <a:off x="848144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31" name="TextBox 45"/>
          <p:cNvSpPr txBox="1"/>
          <p:nvPr userDrawn="1"/>
        </p:nvSpPr>
        <p:spPr>
          <a:xfrm>
            <a:off x="9606157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6093736" y="6477556"/>
            <a:ext cx="235962" cy="200055"/>
            <a:chOff x="217571" y="6481624"/>
            <a:chExt cx="235962" cy="200055"/>
          </a:xfrm>
        </p:grpSpPr>
        <p:sp>
          <p:nvSpPr>
            <p:cNvPr id="40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1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 smtClean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  <a:endParaRPr lang="en-US" sz="700" i="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6329371" y="6477556"/>
            <a:ext cx="261610" cy="200055"/>
            <a:chOff x="449414" y="6473487"/>
            <a:chExt cx="261610" cy="200055"/>
          </a:xfrm>
        </p:grpSpPr>
        <p:sp>
          <p:nvSpPr>
            <p:cNvPr id="43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>
            <a:off x="6590654" y="6477556"/>
            <a:ext cx="268022" cy="200055"/>
            <a:chOff x="714489" y="6481624"/>
            <a:chExt cx="268022" cy="200055"/>
          </a:xfrm>
        </p:grpSpPr>
        <p:sp>
          <p:nvSpPr>
            <p:cNvPr id="46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7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56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 smtClean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58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9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335935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815413" y="2948950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6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1534" y="164642"/>
            <a:ext cx="8544949" cy="96010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534" y="932728"/>
            <a:ext cx="8544949" cy="50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1pPr>
            <a:lvl2pPr marL="49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691724" y="194899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/>
          <p:cNvSpPr/>
          <p:nvPr userDrawn="1"/>
        </p:nvSpPr>
        <p:spPr>
          <a:xfrm>
            <a:off x="1691724" y="370550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Rectangle 43"/>
          <p:cNvSpPr/>
          <p:nvPr userDrawn="1"/>
        </p:nvSpPr>
        <p:spPr>
          <a:xfrm>
            <a:off x="4668055" y="194899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5" name="Rectangle 44"/>
          <p:cNvSpPr/>
          <p:nvPr userDrawn="1"/>
        </p:nvSpPr>
        <p:spPr>
          <a:xfrm>
            <a:off x="4668055" y="370550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Rectangle 45"/>
          <p:cNvSpPr/>
          <p:nvPr userDrawn="1"/>
        </p:nvSpPr>
        <p:spPr>
          <a:xfrm>
            <a:off x="7622708" y="1948992"/>
            <a:ext cx="2976331" cy="17589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7" name="Rectangle 46"/>
          <p:cNvSpPr/>
          <p:nvPr userDrawn="1"/>
        </p:nvSpPr>
        <p:spPr>
          <a:xfrm>
            <a:off x="7622708" y="3705502"/>
            <a:ext cx="2976331" cy="1758963"/>
          </a:xfrm>
          <a:prstGeom prst="rect">
            <a:avLst/>
          </a:prstGeom>
          <a:solidFill>
            <a:srgbClr val="3D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7955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787955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64285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64285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718939" y="204322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718939" y="3799738"/>
            <a:ext cx="2783873" cy="1570491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grpSp>
        <p:nvGrpSpPr>
          <p:cNvPr id="38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39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 smtClean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40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  <p:sp>
          <p:nvSpPr>
            <p:cNvPr id="41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</p:grpSp>
      <p:sp>
        <p:nvSpPr>
          <p:cNvPr id="42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43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66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67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73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4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 smtClean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  <a:endParaRPr lang="en-US" sz="700" i="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76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7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87" name="组合 86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88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9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94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5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 smtClean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96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7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26660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  <p:grpSp>
        <p:nvGrpSpPr>
          <p:cNvPr id="24" name="Group 25"/>
          <p:cNvGrpSpPr/>
          <p:nvPr userDrawn="1"/>
        </p:nvGrpSpPr>
        <p:grpSpPr>
          <a:xfrm>
            <a:off x="4172806" y="6437951"/>
            <a:ext cx="931217" cy="307777"/>
            <a:chOff x="1867445" y="3664855"/>
            <a:chExt cx="756614" cy="307777"/>
          </a:xfrm>
        </p:grpSpPr>
        <p:sp>
          <p:nvSpPr>
            <p:cNvPr id="25" name="TextBox 33"/>
            <p:cNvSpPr txBox="1"/>
            <p:nvPr userDrawn="1"/>
          </p:nvSpPr>
          <p:spPr>
            <a:xfrm>
              <a:off x="1867445" y="3664855"/>
              <a:ext cx="756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SU</a:t>
              </a:r>
              <a:r>
                <a:rPr lang="en-US" sz="1400" spc="100" baseline="0" dirty="0" smtClean="0">
                  <a:solidFill>
                    <a:srgbClr val="558ED5"/>
                  </a:solidFill>
                  <a:latin typeface="GeosansLight" pitchFamily="2" charset="0"/>
                </a:rPr>
                <a:t>CC</a:t>
              </a:r>
              <a:r>
                <a:rPr lang="en-US" sz="1400" spc="100" baseline="0" dirty="0" smtClean="0">
                  <a:solidFill>
                    <a:srgbClr val="3D3743"/>
                  </a:solidFill>
                  <a:latin typeface="GeosansLight" pitchFamily="2" charset="0"/>
                </a:rPr>
                <a:t>ESS</a:t>
              </a:r>
              <a:endParaRPr lang="bg-BG" sz="1400" spc="100" baseline="0" dirty="0">
                <a:solidFill>
                  <a:srgbClr val="3D3743"/>
                </a:solidFill>
              </a:endParaRPr>
            </a:p>
          </p:txBody>
        </p:sp>
        <p:sp>
          <p:nvSpPr>
            <p:cNvPr id="26" name="TextBox 36"/>
            <p:cNvSpPr txBox="1"/>
            <p:nvPr userDrawn="1"/>
          </p:nvSpPr>
          <p:spPr>
            <a:xfrm>
              <a:off x="2175613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  <p:sp>
          <p:nvSpPr>
            <p:cNvPr id="28" name="TextBox 43"/>
            <p:cNvSpPr txBox="1"/>
            <p:nvPr userDrawn="1"/>
          </p:nvSpPr>
          <p:spPr>
            <a:xfrm>
              <a:off x="2069589" y="3719987"/>
              <a:ext cx="18650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700" dirty="0" smtClean="0">
                  <a:solidFill>
                    <a:srgbClr val="3D3743"/>
                  </a:solidFill>
                </a:rPr>
                <a:t>•</a:t>
              </a:r>
              <a:endParaRPr lang="bg-BG" sz="700" dirty="0">
                <a:solidFill>
                  <a:srgbClr val="3D3743"/>
                </a:solidFill>
              </a:endParaRPr>
            </a:p>
          </p:txBody>
        </p:sp>
      </p:grpSp>
      <p:sp>
        <p:nvSpPr>
          <p:cNvPr id="29" name="TextBox 44"/>
          <p:cNvSpPr txBox="1"/>
          <p:nvPr userDrawn="1"/>
        </p:nvSpPr>
        <p:spPr>
          <a:xfrm>
            <a:off x="3964661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30" name="TextBox 45"/>
          <p:cNvSpPr txBox="1"/>
          <p:nvPr userDrawn="1"/>
        </p:nvSpPr>
        <p:spPr>
          <a:xfrm>
            <a:off x="5089374" y="64687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sp>
        <p:nvSpPr>
          <p:cNvPr id="31" name="TextBox 46"/>
          <p:cNvSpPr txBox="1"/>
          <p:nvPr userDrawn="1"/>
        </p:nvSpPr>
        <p:spPr>
          <a:xfrm>
            <a:off x="5507792" y="6453337"/>
            <a:ext cx="2544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mtClean="0">
                <a:solidFill>
                  <a:srgbClr val="949494"/>
                </a:solidFill>
                <a:latin typeface="New Cicle" pitchFamily="2" charset="0"/>
              </a:rPr>
              <a:t>This presentation was created by John Doe</a:t>
            </a:r>
            <a:endParaRPr lang="bg-BG" sz="1100">
              <a:solidFill>
                <a:srgbClr val="949494"/>
              </a:solidFill>
            </a:endParaRPr>
          </a:p>
        </p:txBody>
      </p:sp>
      <p:sp>
        <p:nvSpPr>
          <p:cNvPr id="32" name="TextBox 47"/>
          <p:cNvSpPr txBox="1"/>
          <p:nvPr userDrawn="1"/>
        </p:nvSpPr>
        <p:spPr>
          <a:xfrm>
            <a:off x="8190575" y="647637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900" dirty="0" smtClean="0">
                <a:solidFill>
                  <a:srgbClr val="558ED5"/>
                </a:solidFill>
              </a:rPr>
              <a:t>•</a:t>
            </a:r>
            <a:endParaRPr lang="bg-BG" sz="900" dirty="0">
              <a:solidFill>
                <a:srgbClr val="558ED5"/>
              </a:solidFill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217571" y="6477556"/>
            <a:ext cx="235962" cy="200055"/>
            <a:chOff x="217571" y="6481624"/>
            <a:chExt cx="235962" cy="200055"/>
          </a:xfrm>
        </p:grpSpPr>
        <p:sp>
          <p:nvSpPr>
            <p:cNvPr id="38" name="Oval 53"/>
            <p:cNvSpPr/>
            <p:nvPr userDrawn="1"/>
          </p:nvSpPr>
          <p:spPr>
            <a:xfrm>
              <a:off x="224770" y="6491641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Rectangle 54">
              <a:hlinkClick r:id="rId2"/>
            </p:cNvPr>
            <p:cNvSpPr/>
            <p:nvPr userDrawn="1"/>
          </p:nvSpPr>
          <p:spPr>
            <a:xfrm>
              <a:off x="217571" y="6481624"/>
              <a:ext cx="2359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dirty="0" smtClean="0">
                  <a:solidFill>
                    <a:schemeClr val="bg1"/>
                  </a:solidFill>
                  <a:latin typeface="FontAwesome" pitchFamily="2" charset="0"/>
                </a:rPr>
                <a:t></a:t>
              </a:r>
              <a:endParaRPr lang="en-US" sz="700" i="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453206" y="6477556"/>
            <a:ext cx="261610" cy="200055"/>
            <a:chOff x="449414" y="6473487"/>
            <a:chExt cx="261610" cy="200055"/>
          </a:xfrm>
        </p:grpSpPr>
        <p:sp>
          <p:nvSpPr>
            <p:cNvPr id="41" name="Oval 56"/>
            <p:cNvSpPr/>
            <p:nvPr userDrawn="1"/>
          </p:nvSpPr>
          <p:spPr>
            <a:xfrm>
              <a:off x="469437" y="6483504"/>
              <a:ext cx="221564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2" name="Rectangle 57">
              <a:hlinkClick r:id="rId3"/>
            </p:cNvPr>
            <p:cNvSpPr/>
            <p:nvPr userDrawn="1"/>
          </p:nvSpPr>
          <p:spPr>
            <a:xfrm>
              <a:off x="449414" y="6473487"/>
              <a:ext cx="26161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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3" name="组合 42"/>
          <p:cNvGrpSpPr/>
          <p:nvPr userDrawn="1"/>
        </p:nvGrpSpPr>
        <p:grpSpPr>
          <a:xfrm>
            <a:off x="714489" y="6477556"/>
            <a:ext cx="268022" cy="200055"/>
            <a:chOff x="714489" y="6481624"/>
            <a:chExt cx="268022" cy="200055"/>
          </a:xfrm>
        </p:grpSpPr>
        <p:sp>
          <p:nvSpPr>
            <p:cNvPr id="44" name="Oval 59"/>
            <p:cNvSpPr/>
            <p:nvPr userDrawn="1"/>
          </p:nvSpPr>
          <p:spPr>
            <a:xfrm>
              <a:off x="737719" y="6491641"/>
              <a:ext cx="221563" cy="180020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5" name="Rectangle 60">
              <a:hlinkClick r:id="rId4"/>
            </p:cNvPr>
            <p:cNvSpPr/>
            <p:nvPr userDrawn="1"/>
          </p:nvSpPr>
          <p:spPr>
            <a:xfrm>
              <a:off x="714489" y="6481624"/>
              <a:ext cx="2680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0" smtClean="0">
                  <a:solidFill>
                    <a:schemeClr val="bg1"/>
                  </a:solidFill>
                  <a:latin typeface="FontAwesome" pitchFamily="2" charset="0"/>
                </a:rPr>
                <a:t></a:t>
              </a:r>
              <a:endParaRPr lang="en-US" sz="700" i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47" name="Oval 48"/>
          <p:cNvSpPr/>
          <p:nvPr userDrawn="1"/>
        </p:nvSpPr>
        <p:spPr>
          <a:xfrm>
            <a:off x="11707899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TextBox 49">
            <a:hlinkClick r:id="" action="ppaction://hlinkshowjump?jump=nextslide"/>
          </p:cNvPr>
          <p:cNvSpPr txBox="1"/>
          <p:nvPr userDrawn="1"/>
        </p:nvSpPr>
        <p:spPr>
          <a:xfrm>
            <a:off x="11714459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i="0" u="none" dirty="0" smtClean="0">
                <a:solidFill>
                  <a:schemeClr val="bg1"/>
                </a:solidFill>
                <a:latin typeface="FontAwesome" pitchFamily="2" charset="0"/>
              </a:rPr>
              <a:t></a:t>
            </a:r>
            <a:endParaRPr lang="bg-BG" sz="600" u="none" dirty="0">
              <a:solidFill>
                <a:schemeClr val="bg1"/>
              </a:solidFill>
            </a:endParaRPr>
          </a:p>
        </p:txBody>
      </p:sp>
      <p:sp>
        <p:nvSpPr>
          <p:cNvPr id="49" name="Oval 50"/>
          <p:cNvSpPr/>
          <p:nvPr userDrawn="1"/>
        </p:nvSpPr>
        <p:spPr>
          <a:xfrm>
            <a:off x="11442555" y="6497993"/>
            <a:ext cx="180000" cy="180020"/>
          </a:xfrm>
          <a:prstGeom prst="ellipse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TextBox 51">
            <a:hlinkClick r:id="" action="ppaction://hlinkshowjump?jump=previousslide"/>
          </p:cNvPr>
          <p:cNvSpPr txBox="1"/>
          <p:nvPr userDrawn="1"/>
        </p:nvSpPr>
        <p:spPr>
          <a:xfrm>
            <a:off x="11427837" y="6495670"/>
            <a:ext cx="183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  <a:latin typeface="FontAwesome" pitchFamily="2" charset="0"/>
              </a:rPr>
              <a:t></a:t>
            </a:r>
          </a:p>
        </p:txBody>
      </p:sp>
    </p:spTree>
    <p:extLst>
      <p:ext uri="{BB962C8B-B14F-4D97-AF65-F5344CB8AC3E}">
        <p14:creationId xmlns:p14="http://schemas.microsoft.com/office/powerpoint/2010/main" val="150429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 userDrawn="1"/>
        </p:nvSpPr>
        <p:spPr>
          <a:xfrm>
            <a:off x="914400" y="2840569"/>
            <a:ext cx="10366176" cy="230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767" smtClean="0">
                <a:latin typeface="FontAwesome" pitchFamily="2" charset="0"/>
              </a:rPr>
              <a:t/>
            </a:r>
            <a:br>
              <a:rPr lang="en-US" sz="4767" smtClean="0">
                <a:latin typeface="FontAwesome" pitchFamily="2" charset="0"/>
              </a:rPr>
            </a:br>
            <a:endParaRPr lang="en-US" sz="4767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8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CF56E485-B8BE-4DEE-9CB2-D85FF9363581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DD3D616A-4988-4872-91A2-4D4247C46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3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2" r:id="rId5"/>
    <p:sldLayoutId id="2147483653" r:id="rId6"/>
    <p:sldLayoutId id="2147483658" r:id="rId7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5pPr>
      <a:lvl6pPr marL="495298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6pPr>
      <a:lvl7pPr marL="990595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7pPr>
      <a:lvl8pPr marL="1485891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8pPr>
      <a:lvl9pPr marL="1981189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</a:defRPr>
      </a:lvl9pPr>
    </p:titleStyle>
    <p:bodyStyle>
      <a:lvl1pPr marL="371473" indent="-371473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58" indent="-309561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43" indent="-247648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540" indent="-247648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837" indent="-247648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134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431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729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10026" indent="-247648" algn="l" defTabSz="990595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8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95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91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89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86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80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77" algn="l" defTabSz="99059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D616A-4988-4872-91A2-4D4247C46459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026" name="Picture 2" descr="C:\Users\Administrator\Desktop\kobe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" y="-387424"/>
            <a:ext cx="12191876" cy="810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5180" y="563959"/>
            <a:ext cx="9649072" cy="28315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Impact" pitchFamily="34" charset="0"/>
              </a:rPr>
              <a:t>KOBE BYRANT’S </a:t>
            </a:r>
            <a:r>
              <a:rPr lang="en-US" altLang="zh-CN" sz="8800" dirty="0" smtClean="0">
                <a:solidFill>
                  <a:schemeClr val="bg1"/>
                </a:solidFill>
                <a:latin typeface="Impact" pitchFamily="34" charset="0"/>
              </a:rPr>
              <a:t>SHOT </a:t>
            </a:r>
            <a:endParaRPr lang="zh-CN" altLang="en-US" sz="8800" dirty="0">
              <a:solidFill>
                <a:schemeClr val="bg1"/>
              </a:solidFill>
              <a:latin typeface="Impact" pitchFamily="34" charset="0"/>
            </a:endParaRPr>
          </a:p>
          <a:p>
            <a:r>
              <a:rPr lang="en-US" altLang="zh-CN" sz="8800" dirty="0" smtClean="0">
                <a:solidFill>
                  <a:schemeClr val="bg1"/>
                </a:solidFill>
                <a:latin typeface="Impact" pitchFamily="34" charset="0"/>
              </a:rPr>
              <a:t>SELECTION</a:t>
            </a:r>
            <a:endParaRPr lang="en-US" altLang="zh-CN" sz="88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8" y="3245499"/>
            <a:ext cx="2708428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比投篮预测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7288" y="4134728"/>
            <a:ext cx="3950050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李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知颖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41409080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毛安琪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41409086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484" y="7348942"/>
            <a:ext cx="1905516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www.kaggle.com</a:t>
            </a:r>
          </a:p>
        </p:txBody>
      </p:sp>
    </p:spTree>
    <p:extLst>
      <p:ext uri="{BB962C8B-B14F-4D97-AF65-F5344CB8AC3E}">
        <p14:creationId xmlns:p14="http://schemas.microsoft.com/office/powerpoint/2010/main" val="7097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37478"/>
              </p:ext>
            </p:extLst>
          </p:nvPr>
        </p:nvGraphicFramePr>
        <p:xfrm>
          <a:off x="335360" y="1186295"/>
          <a:ext cx="5472608" cy="5440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26336"/>
                <a:gridCol w="2022136"/>
                <a:gridCol w="12241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action_type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动作类型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combined_shot_type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game_event_id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球赛项目编号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game_id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球赛编号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lat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纬度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loc_x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loc_y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经度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minutes_remaining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当节剩余分钟数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period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playoffs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是否季后赛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season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赛季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seconds_remaining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当节剩余秒数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69963"/>
              </p:ext>
            </p:extLst>
          </p:nvPr>
        </p:nvGraphicFramePr>
        <p:xfrm>
          <a:off x="6168008" y="1187257"/>
          <a:ext cx="5754038" cy="5440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/>
                <a:gridCol w="2657694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shot_distance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投篮距离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shot_made_flag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是否投中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得分类型（二分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三分）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shot_zone_area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shot_zone_basic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投篮区域基本类型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shot_zone_range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team_id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所属球队编号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team_name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所属球队名称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game_date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球赛日期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matchup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匹配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opponent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14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2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027487"/>
              </p:ext>
            </p:extLst>
          </p:nvPr>
        </p:nvGraphicFramePr>
        <p:xfrm>
          <a:off x="335360" y="1186295"/>
          <a:ext cx="5472608" cy="5440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26336"/>
                <a:gridCol w="2022136"/>
                <a:gridCol w="12241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action_type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动作类型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combined_shot_type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90595" rtl="0" eaLnBrk="1" fontAlgn="b" latinLnBrk="0" hangingPunct="1"/>
                      <a:r>
                        <a:rPr lang="en-US" sz="195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game_event_id</a:t>
                      </a:r>
                      <a:endParaRPr lang="en-US" sz="195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90595" rtl="0" eaLnBrk="1" latinLnBrk="0" hangingPunct="1"/>
                      <a:r>
                        <a:rPr lang="zh-CN" altLang="en-US" sz="195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球赛项目编号</a:t>
                      </a:r>
                      <a:endParaRPr lang="zh-CN" altLang="en-US" sz="195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90595" rtl="0" eaLnBrk="1" latinLnBrk="0" hangingPunct="1"/>
                      <a:r>
                        <a:rPr lang="zh-CN" altLang="en-US" sz="195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数值型</a:t>
                      </a:r>
                      <a:endParaRPr lang="zh-CN" altLang="en-US" sz="195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game_id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球赛编号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数值型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纬度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loc_x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loc_y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经度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minutes_remaining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当节剩余分钟数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整数型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period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playoffs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是否季后赛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season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赛季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seconds_remaining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当节剩余秒数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整数型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115326"/>
              </p:ext>
            </p:extLst>
          </p:nvPr>
        </p:nvGraphicFramePr>
        <p:xfrm>
          <a:off x="6168008" y="1187257"/>
          <a:ext cx="5754038" cy="5440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8192"/>
                <a:gridCol w="2657694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shot_distance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投篮距离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shot_made_flag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是否投中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得分类型（二分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三分）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shot_zone_area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shot_zone_basic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投篮区域基本类型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shot_zone_range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team_id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所属球队编号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team_name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所属球队名称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game_date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球赛日期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matchup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匹配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opponent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14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72026"/>
              </p:ext>
            </p:extLst>
          </p:nvPr>
        </p:nvGraphicFramePr>
        <p:xfrm>
          <a:off x="1775520" y="1192854"/>
          <a:ext cx="8424936" cy="2331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4176"/>
                <a:gridCol w="1978928"/>
                <a:gridCol w="1105334"/>
                <a:gridCol w="375649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删除变量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game_id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球赛编号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数值型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无实际意义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game_</a:t>
                      </a:r>
                      <a:r>
                        <a:rPr lang="en-US" sz="18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event_id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球赛项目编号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数值型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无实际意义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team_id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所属球队编号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单一值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team_name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所属球队名称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单一值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matchup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匹配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因子型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重复变量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79638"/>
              </p:ext>
            </p:extLst>
          </p:nvPr>
        </p:nvGraphicFramePr>
        <p:xfrm>
          <a:off x="1775520" y="3645024"/>
          <a:ext cx="8424936" cy="11658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9538"/>
                <a:gridCol w="2147159"/>
                <a:gridCol w="1105334"/>
                <a:gridCol w="3532905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增加变量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time_starting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比赛开始时间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整数型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衡量全场比赛中发挥情况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time_remaining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当节剩余时间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整数型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衡量每节比赛中发挥情况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95173"/>
              </p:ext>
            </p:extLst>
          </p:nvPr>
        </p:nvGraphicFramePr>
        <p:xfrm>
          <a:off x="1775520" y="4922976"/>
          <a:ext cx="849694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4121"/>
                <a:gridCol w="2147159"/>
                <a:gridCol w="1105334"/>
                <a:gridCol w="3260330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更改变量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action_type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动作类型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数值型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频率少于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次的改为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others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minutes_remaining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当节剩余分钟数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整数型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整合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seconds</a:t>
                      </a:r>
                      <a:r>
                        <a:rPr lang="en-US" sz="1800" b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_remaining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当节剩余秒数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整数型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整合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直线连接符 8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4632"/>
              </p:ext>
            </p:extLst>
          </p:nvPr>
        </p:nvGraphicFramePr>
        <p:xfrm>
          <a:off x="336493" y="1458436"/>
          <a:ext cx="5256583" cy="42748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32"/>
                <a:gridCol w="2015091"/>
                <a:gridCol w="1729325"/>
                <a:gridCol w="122413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CN" altLang="en-US" sz="18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action_type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动作类型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combined_shot_type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纬度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loc_x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loc_y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投篮点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坐标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经度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 err="1" smtClean="0">
                          <a:effectLst/>
                        </a:rPr>
                        <a:t>time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_remaining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当节剩余时间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period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playoffs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是否季后赛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season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赛季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31882"/>
              </p:ext>
            </p:extLst>
          </p:nvPr>
        </p:nvGraphicFramePr>
        <p:xfrm>
          <a:off x="5931281" y="1458436"/>
          <a:ext cx="5898055" cy="42748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040"/>
                <a:gridCol w="1728192"/>
                <a:gridCol w="2592288"/>
                <a:gridCol w="1217535"/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变量解释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变量类型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 err="1" smtClean="0">
                          <a:effectLst/>
                        </a:rPr>
                        <a:t>time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_</a:t>
                      </a:r>
                      <a:r>
                        <a:rPr lang="en-US" altLang="zh-CN" sz="1800" u="none" strike="noStrike" dirty="0" err="1" smtClean="0">
                          <a:effectLst/>
                        </a:rPr>
                        <a:t>starting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比赛开始时间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shot_distance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投篮距离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shot_made_flag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是否投中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得分类型（二分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三分）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shot_zone_area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shot_zone_basic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投篮区域基本类型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shot_zone_range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game_date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球赛日期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905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因子型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opponent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因子型</a:t>
                      </a:r>
                      <a:endParaRPr lang="zh-CN" altLang="en-US" dirty="0"/>
                    </a:p>
                  </a:txBody>
                  <a:tcPr/>
                </a:tc>
              </a:tr>
              <a:tr h="3146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shot_id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投篮编号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整数型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kob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70"/>
            <a:ext cx="12192000" cy="73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858307" y="-613395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42357" y="4941168"/>
            <a:ext cx="2298059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可视化分析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7448" y="3429000"/>
            <a:ext cx="1077109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VISUALIZATION ANALYSIS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489549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投篮类型球场分布图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08168" y="1785005"/>
            <a:ext cx="39452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ggplot</a:t>
            </a:r>
            <a:r>
              <a:rPr lang="en-US" altLang="zh-CN" dirty="0"/>
              <a:t>()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geom_point</a:t>
            </a:r>
            <a:r>
              <a:rPr lang="en-US" altLang="zh-CN" dirty="0"/>
              <a:t>(data = filter(train, </a:t>
            </a:r>
            <a:r>
              <a:rPr lang="en-US" altLang="zh-CN" dirty="0" err="1"/>
              <a:t>combined_shot_type</a:t>
            </a:r>
            <a:r>
              <a:rPr lang="en-US" altLang="zh-CN" dirty="0"/>
              <a:t> == </a:t>
            </a:r>
            <a:r>
              <a:rPr lang="en-US" altLang="zh-CN" dirty="0" smtClean="0"/>
              <a:t>“Jump Shot”), </a:t>
            </a:r>
            <a:r>
              <a:rPr lang="en-US" altLang="zh-CN" dirty="0" err="1"/>
              <a:t>aes</a:t>
            </a:r>
            <a:r>
              <a:rPr lang="en-US" altLang="zh-CN" dirty="0"/>
              <a:t>(x = </a:t>
            </a:r>
            <a:r>
              <a:rPr lang="en-US" altLang="zh-CN" dirty="0" err="1"/>
              <a:t>lon</a:t>
            </a:r>
            <a:r>
              <a:rPr lang="en-US" altLang="zh-CN" dirty="0"/>
              <a:t>, y = </a:t>
            </a:r>
            <a:r>
              <a:rPr lang="en-US" altLang="zh-CN" dirty="0" err="1"/>
              <a:t>lat</a:t>
            </a:r>
            <a:r>
              <a:rPr lang="en-US" altLang="zh-CN" dirty="0"/>
              <a:t>), color = </a:t>
            </a:r>
            <a:r>
              <a:rPr lang="en-US" altLang="zh-CN" dirty="0" smtClean="0"/>
              <a:t>“grey”, </a:t>
            </a:r>
            <a:r>
              <a:rPr lang="en-US" altLang="zh-CN" dirty="0"/>
              <a:t>alpha = 0.3, size = 2)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geom_point</a:t>
            </a:r>
            <a:r>
              <a:rPr lang="en-US" altLang="zh-CN" dirty="0"/>
              <a:t>(data = filter(train, </a:t>
            </a:r>
            <a:r>
              <a:rPr lang="en-US" altLang="zh-CN" dirty="0" err="1"/>
              <a:t>combined_shot_type</a:t>
            </a:r>
            <a:r>
              <a:rPr lang="en-US" altLang="zh-CN" dirty="0"/>
              <a:t> != </a:t>
            </a:r>
            <a:r>
              <a:rPr lang="en-US" altLang="zh-CN" dirty="0" smtClean="0"/>
              <a:t>“Jump Shot”), </a:t>
            </a:r>
            <a:r>
              <a:rPr lang="en-US" altLang="zh-CN" dirty="0" err="1"/>
              <a:t>aes</a:t>
            </a:r>
            <a:r>
              <a:rPr lang="en-US" altLang="zh-CN" dirty="0"/>
              <a:t>(x = </a:t>
            </a:r>
            <a:r>
              <a:rPr lang="en-US" altLang="zh-CN" dirty="0" err="1"/>
              <a:t>lon</a:t>
            </a:r>
            <a:r>
              <a:rPr lang="en-US" altLang="zh-CN" dirty="0"/>
              <a:t>, y = </a:t>
            </a:r>
            <a:r>
              <a:rPr lang="en-US" altLang="zh-CN" dirty="0" err="1"/>
              <a:t>lat</a:t>
            </a:r>
            <a:r>
              <a:rPr lang="en-US" altLang="zh-CN" dirty="0"/>
              <a:t>, color = </a:t>
            </a:r>
            <a:r>
              <a:rPr lang="en-US" altLang="zh-CN" dirty="0" err="1"/>
              <a:t>combined_shot_type</a:t>
            </a:r>
            <a:r>
              <a:rPr lang="en-US" altLang="zh-CN" dirty="0"/>
              <a:t>), alpha = 0.7, size = 3) + </a:t>
            </a:r>
            <a:r>
              <a:rPr lang="en-US" altLang="zh-CN" dirty="0" err="1"/>
              <a:t>ylim</a:t>
            </a:r>
            <a:r>
              <a:rPr lang="en-US" altLang="zh-CN" dirty="0"/>
              <a:t>(c(33.7, 34.0883))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scale_color_brewer</a:t>
            </a:r>
            <a:r>
              <a:rPr lang="en-US" altLang="zh-CN" dirty="0"/>
              <a:t>(palette = </a:t>
            </a:r>
            <a:r>
              <a:rPr lang="en-US" altLang="zh-CN" dirty="0" smtClean="0"/>
              <a:t>“Set1”)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theme_void</a:t>
            </a:r>
            <a:r>
              <a:rPr lang="en-US" altLang="zh-CN" dirty="0"/>
              <a:t>() + </a:t>
            </a:r>
            <a:r>
              <a:rPr lang="en-US" altLang="zh-CN" dirty="0" err="1"/>
              <a:t>ggtitle</a:t>
            </a:r>
            <a:r>
              <a:rPr lang="en-US" altLang="zh-CN" dirty="0"/>
              <a:t>("Shot Types")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4"/>
          <a:stretch/>
        </p:blipFill>
        <p:spPr>
          <a:xfrm>
            <a:off x="335360" y="1969602"/>
            <a:ext cx="6696744" cy="4339718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4 L 0.18177 -0.1039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412776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投篮类型准确度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4112" y="2050970"/>
            <a:ext cx="4392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pplot</a:t>
            </a:r>
            <a:r>
              <a:rPr lang="en-US" altLang="zh-CN" dirty="0"/>
              <a:t> &lt;- </a:t>
            </a:r>
            <a:r>
              <a:rPr lang="en-US" altLang="zh-CN" b="1" dirty="0"/>
              <a:t>function</a:t>
            </a:r>
            <a:r>
              <a:rPr lang="en-US" altLang="zh-CN" dirty="0"/>
              <a:t>(feat)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{ feat &lt;- substitute(feat) </a:t>
            </a:r>
            <a:r>
              <a:rPr lang="en-US" altLang="zh-CN" dirty="0" err="1"/>
              <a:t>ggplot</a:t>
            </a:r>
            <a:r>
              <a:rPr lang="en-US" altLang="zh-CN" dirty="0"/>
              <a:t>(data = train, </a:t>
            </a:r>
            <a:r>
              <a:rPr lang="en-US" altLang="zh-CN" dirty="0" err="1"/>
              <a:t>aes_q</a:t>
            </a:r>
            <a:r>
              <a:rPr lang="en-US" altLang="zh-CN" dirty="0"/>
              <a:t>(x = feat))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+ </a:t>
            </a:r>
            <a:r>
              <a:rPr lang="en-US" altLang="zh-CN" dirty="0" err="1"/>
              <a:t>geom_bar</a:t>
            </a:r>
            <a:r>
              <a:rPr lang="en-US" altLang="zh-CN" dirty="0"/>
              <a:t>(</a:t>
            </a:r>
            <a:r>
              <a:rPr lang="en-US" altLang="zh-CN" dirty="0" err="1"/>
              <a:t>aes</a:t>
            </a:r>
            <a:r>
              <a:rPr lang="en-US" altLang="zh-CN" dirty="0"/>
              <a:t>(fill = </a:t>
            </a:r>
            <a:r>
              <a:rPr lang="en-US" altLang="zh-CN" dirty="0" err="1"/>
              <a:t>shot_made_flag</a:t>
            </a:r>
            <a:r>
              <a:rPr lang="en-US" altLang="zh-CN" dirty="0"/>
              <a:t>), stat = “count”, position = “fill”)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+ </a:t>
            </a:r>
            <a:r>
              <a:rPr lang="en-US" altLang="zh-CN" dirty="0" err="1"/>
              <a:t>scale_fill_brewer</a:t>
            </a:r>
            <a:r>
              <a:rPr lang="en-US" altLang="zh-CN" dirty="0"/>
              <a:t>(palette = “Set1”, direction = -1)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+ </a:t>
            </a:r>
            <a:r>
              <a:rPr lang="en-US" altLang="zh-CN" dirty="0" err="1"/>
              <a:t>ggtitle</a:t>
            </a:r>
            <a:r>
              <a:rPr lang="en-US" altLang="zh-CN" dirty="0"/>
              <a:t>(paste(“accuracy by”, feat)) }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err="1" smtClean="0"/>
              <a:t>pplot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combined_shot_type</a:t>
            </a:r>
            <a:r>
              <a:rPr lang="en-US" altLang="zh-CN" dirty="0"/>
              <a:t>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964838"/>
            <a:ext cx="6120680" cy="4422029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4 L 0.18178 -0.1039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076739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行动类型准确度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4112" y="1712997"/>
            <a:ext cx="4392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temp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&lt;-</a:t>
            </a:r>
            <a:r>
              <a:rPr lang="en-US" altLang="zh-CN" dirty="0" err="1" smtClean="0"/>
              <a:t>prop.table</a:t>
            </a:r>
            <a:r>
              <a:rPr lang="en-US" altLang="zh-CN" dirty="0" smtClean="0"/>
              <a:t>(table(</a:t>
            </a:r>
            <a:r>
              <a:rPr lang="en-US" altLang="zh-CN" dirty="0" err="1" smtClean="0"/>
              <a:t>train$action_type</a:t>
            </a:r>
            <a:r>
              <a:rPr lang="en-US" altLang="zh-CN" dirty="0"/>
              <a:t>, </a:t>
            </a:r>
            <a:r>
              <a:rPr lang="en-US" altLang="zh-CN" dirty="0" err="1"/>
              <a:t>train$shot_made_flag</a:t>
            </a:r>
            <a:r>
              <a:rPr lang="en-US" altLang="zh-CN" dirty="0" smtClean="0"/>
              <a:t>),</a:t>
            </a:r>
            <a:r>
              <a:rPr lang="zh-CN" altLang="en-US" dirty="0" smtClean="0"/>
              <a:t>  </a:t>
            </a:r>
            <a:r>
              <a:rPr lang="en-US" altLang="zh-CN" dirty="0" smtClean="0"/>
              <a:t>1) </a:t>
            </a:r>
            <a:endParaRPr lang="en-US" altLang="zh-CN" dirty="0"/>
          </a:p>
          <a:p>
            <a:endParaRPr lang="zh-CN" altLang="en-US" dirty="0" smtClean="0"/>
          </a:p>
          <a:p>
            <a:r>
              <a:rPr lang="en-US" altLang="zh-CN" dirty="0" smtClean="0"/>
              <a:t>temp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as.data.frame.matrix</a:t>
            </a:r>
            <a:r>
              <a:rPr lang="en-US" altLang="zh-CN" dirty="0" smtClean="0"/>
              <a:t>(temp</a:t>
            </a:r>
            <a:r>
              <a:rPr lang="en-US" altLang="zh-CN" dirty="0"/>
              <a:t>) </a:t>
            </a:r>
          </a:p>
          <a:p>
            <a:endParaRPr lang="zh-CN" altLang="en-US" dirty="0" smtClean="0"/>
          </a:p>
          <a:p>
            <a:r>
              <a:rPr lang="en-US" altLang="zh-CN" dirty="0" err="1" smtClean="0"/>
              <a:t>temp$shot</a:t>
            </a:r>
            <a:r>
              <a:rPr lang="en-US" altLang="zh-CN" dirty="0" smtClean="0"/>
              <a:t> </a:t>
            </a:r>
            <a:r>
              <a:rPr lang="en-US" altLang="zh-CN" dirty="0"/>
              <a:t>&lt;- </a:t>
            </a:r>
            <a:r>
              <a:rPr lang="en-US" altLang="zh-CN" dirty="0" err="1"/>
              <a:t>rownames</a:t>
            </a:r>
            <a:r>
              <a:rPr lang="en-US" altLang="zh-CN" dirty="0"/>
              <a:t>(temp)</a:t>
            </a:r>
          </a:p>
          <a:p>
            <a:endParaRPr lang="zh-CN" altLang="en-US" dirty="0" smtClean="0"/>
          </a:p>
          <a:p>
            <a:r>
              <a:rPr lang="en-US" altLang="zh-CN" dirty="0" err="1" smtClean="0"/>
              <a:t>ggplot</a:t>
            </a:r>
            <a:r>
              <a:rPr lang="en-US" altLang="zh-CN" dirty="0" smtClean="0"/>
              <a:t>(temp</a:t>
            </a:r>
            <a:r>
              <a:rPr lang="en-US" altLang="zh-CN" dirty="0"/>
              <a:t>, </a:t>
            </a:r>
            <a:r>
              <a:rPr lang="en-US" altLang="zh-CN" dirty="0" err="1"/>
              <a:t>aes</a:t>
            </a:r>
            <a:r>
              <a:rPr lang="en-US" altLang="zh-CN" dirty="0"/>
              <a:t>(x = reorder(shot, `1`), y = 1))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</a:t>
            </a:r>
            <a:r>
              <a:rPr lang="en-US" altLang="zh-CN" dirty="0" err="1" smtClean="0"/>
              <a:t>geom_point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aes</a:t>
            </a:r>
            <a:r>
              <a:rPr lang="en-US" altLang="zh-CN" dirty="0" smtClean="0"/>
              <a:t>(y </a:t>
            </a:r>
            <a:r>
              <a:rPr lang="en-US" altLang="zh-CN" dirty="0"/>
              <a:t>= `1`), size = 3, color = </a:t>
            </a:r>
            <a:r>
              <a:rPr lang="en-US" altLang="zh-CN" dirty="0" smtClean="0"/>
              <a:t>“ </a:t>
            </a:r>
            <a:r>
              <a:rPr lang="en-US" altLang="zh-CN" dirty="0"/>
              <a:t>dark </a:t>
            </a:r>
            <a:r>
              <a:rPr lang="en-US" altLang="zh-CN" dirty="0" smtClean="0"/>
              <a:t>blue”, </a:t>
            </a:r>
            <a:r>
              <a:rPr lang="en-US" altLang="zh-CN" dirty="0"/>
              <a:t>stat = </a:t>
            </a:r>
            <a:r>
              <a:rPr lang="en-US" altLang="zh-CN" dirty="0" smtClean="0"/>
              <a:t>“identity”)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</a:t>
            </a:r>
            <a:r>
              <a:rPr lang="en-US" altLang="zh-CN" dirty="0" err="1" smtClean="0"/>
              <a:t>coord_flip</a:t>
            </a:r>
            <a:r>
              <a:rPr lang="en-US" altLang="zh-CN" dirty="0"/>
              <a:t>()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+labs(y </a:t>
            </a:r>
            <a:r>
              <a:rPr lang="en-US" altLang="zh-CN" dirty="0"/>
              <a:t>= </a:t>
            </a:r>
            <a:r>
              <a:rPr lang="en-US" altLang="zh-CN" dirty="0" smtClean="0"/>
              <a:t>“Accuracy”, x </a:t>
            </a:r>
            <a:r>
              <a:rPr lang="en-US" altLang="zh-CN" dirty="0"/>
              <a:t>= "", title = "Accuracy by </a:t>
            </a:r>
            <a:r>
              <a:rPr lang="en-US" altLang="zh-CN" dirty="0" err="1"/>
              <a:t>Shot_type</a:t>
            </a:r>
            <a:r>
              <a:rPr lang="en-US" altLang="zh-CN" dirty="0"/>
              <a:t>")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96365"/>
            <a:ext cx="5072995" cy="5072995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4 L 0.18177 -0.1039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489549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投篮地点出手分布图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0136" y="1556792"/>
            <a:ext cx="4680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/>
              <a:t>plt.rcParams</a:t>
            </a:r>
            <a:r>
              <a:rPr lang="en-US" altLang="zh-CN" dirty="0" smtClean="0"/>
              <a:t>[‘</a:t>
            </a:r>
            <a:r>
              <a:rPr lang="en-US" altLang="zh-CN" dirty="0" err="1" smtClean="0"/>
              <a:t>figure.figsize</a:t>
            </a:r>
            <a:r>
              <a:rPr lang="en-US" altLang="zh-CN" dirty="0" smtClean="0"/>
              <a:t>’] </a:t>
            </a:r>
            <a:r>
              <a:rPr lang="en-US" altLang="zh-CN" dirty="0"/>
              <a:t>= (11, 8)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 smtClean="0"/>
              <a:t>ellipseTextMessages</a:t>
            </a:r>
            <a:r>
              <a:rPr lang="en-US" altLang="zh-CN" dirty="0" smtClean="0"/>
              <a:t> </a:t>
            </a:r>
            <a:r>
              <a:rPr lang="en-US" altLang="zh-CN" dirty="0"/>
              <a:t>= [</a:t>
            </a:r>
            <a:r>
              <a:rPr lang="en-US" altLang="zh-CN" dirty="0" err="1"/>
              <a:t>str</a:t>
            </a:r>
            <a:r>
              <a:rPr lang="en-US" altLang="zh-CN" dirty="0"/>
              <a:t>(100*</a:t>
            </a:r>
            <a:r>
              <a:rPr lang="en-US" altLang="zh-CN" dirty="0" err="1"/>
              <a:t>gaussianMixtureModel.weights</a:t>
            </a:r>
            <a:r>
              <a:rPr lang="en-US" altLang="zh-CN" dirty="0"/>
              <a:t>_[x])[:4</a:t>
            </a:r>
            <a:r>
              <a:rPr lang="en-US" altLang="zh-CN" dirty="0" smtClean="0"/>
              <a:t>]+‘%’ </a:t>
            </a:r>
            <a:r>
              <a:rPr lang="en-US" altLang="zh-CN" b="1" dirty="0"/>
              <a:t>for</a:t>
            </a:r>
            <a:r>
              <a:rPr lang="en-US" altLang="zh-CN" dirty="0"/>
              <a:t> x </a:t>
            </a:r>
            <a:r>
              <a:rPr lang="en-US" altLang="zh-CN" b="1" dirty="0"/>
              <a:t>in</a:t>
            </a:r>
            <a:r>
              <a:rPr lang="en-US" altLang="zh-CN" dirty="0"/>
              <a:t> range(</a:t>
            </a:r>
            <a:r>
              <a:rPr lang="en-US" altLang="zh-CN" dirty="0" err="1"/>
              <a:t>numGaussians</a:t>
            </a:r>
            <a:r>
              <a:rPr lang="en-US" altLang="zh-CN" dirty="0"/>
              <a:t>)]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 smtClean="0"/>
              <a:t>ellipseColors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smtClean="0"/>
              <a:t>[‘red’,‘green’,‘purple’,‘cyan’,‘magenta’,‘yellow’,‘blue’,‘orange’,‘silver’,‘maroon’,‘lime’,‘olive’,‘brown’,‘darkblue’]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Draw2DGaussians(</a:t>
            </a:r>
            <a:r>
              <a:rPr lang="en-US" altLang="zh-CN" dirty="0" err="1" smtClean="0"/>
              <a:t>gaussianMixtureModel</a:t>
            </a:r>
            <a:r>
              <a:rPr lang="en-US" altLang="zh-CN" dirty="0"/>
              <a:t>, </a:t>
            </a:r>
            <a:r>
              <a:rPr lang="en-US" altLang="zh-CN" dirty="0" err="1"/>
              <a:t>ellipseColors</a:t>
            </a:r>
            <a:r>
              <a:rPr lang="en-US" altLang="zh-CN" dirty="0"/>
              <a:t>, </a:t>
            </a:r>
            <a:r>
              <a:rPr lang="en-US" altLang="zh-CN" dirty="0" err="1"/>
              <a:t>ellipseTextMessages</a:t>
            </a:r>
            <a:r>
              <a:rPr lang="en-US" altLang="zh-CN" dirty="0"/>
              <a:t>) </a:t>
            </a:r>
            <a:r>
              <a:rPr lang="en-US" altLang="zh-CN" dirty="0" err="1"/>
              <a:t>draw_court</a:t>
            </a:r>
            <a:r>
              <a:rPr lang="en-US" altLang="zh-CN" dirty="0"/>
              <a:t>(</a:t>
            </a:r>
            <a:r>
              <a:rPr lang="en-US" altLang="zh-CN" dirty="0" err="1"/>
              <a:t>outer_lines</a:t>
            </a:r>
            <a:r>
              <a:rPr lang="en-US" altLang="zh-CN" dirty="0"/>
              <a:t>=</a:t>
            </a:r>
            <a:r>
              <a:rPr lang="en-US" altLang="zh-CN" b="1" dirty="0"/>
              <a:t>True</a:t>
            </a:r>
            <a:r>
              <a:rPr lang="en-US" altLang="zh-CN" dirty="0"/>
              <a:t>); </a:t>
            </a:r>
            <a:r>
              <a:rPr lang="en-US" altLang="zh-CN" dirty="0" err="1"/>
              <a:t>plt.ylim</a:t>
            </a:r>
            <a:r>
              <a:rPr lang="en-US" altLang="zh-CN" dirty="0"/>
              <a:t>(-60,440); </a:t>
            </a:r>
            <a:r>
              <a:rPr lang="en-US" altLang="zh-CN" dirty="0" err="1"/>
              <a:t>plt.xlim</a:t>
            </a:r>
            <a:r>
              <a:rPr lang="en-US" altLang="zh-CN" dirty="0"/>
              <a:t>(270,-270); </a:t>
            </a:r>
            <a:r>
              <a:rPr lang="en-US" altLang="zh-CN" dirty="0" err="1"/>
              <a:t>plt.title</a:t>
            </a:r>
            <a:r>
              <a:rPr lang="en-US" altLang="zh-CN" dirty="0"/>
              <a:t>('shot attempts')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1" y="1987120"/>
            <a:ext cx="6548154" cy="4595366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5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4 L 0.18177 -0.1039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489549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投篮地点成功概率分布图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0136" y="1556792"/>
            <a:ext cx="4680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/>
              <a:t>plt.rcParams</a:t>
            </a:r>
            <a:r>
              <a:rPr lang="en-US" altLang="zh-CN" dirty="0" smtClean="0"/>
              <a:t>[‘</a:t>
            </a:r>
            <a:r>
              <a:rPr lang="en-US" altLang="zh-CN" dirty="0" err="1" smtClean="0"/>
              <a:t>figure.figsize</a:t>
            </a:r>
            <a:r>
              <a:rPr lang="en-US" altLang="zh-CN" dirty="0" smtClean="0"/>
              <a:t>’] </a:t>
            </a:r>
            <a:r>
              <a:rPr lang="en-US" altLang="zh-CN" dirty="0"/>
              <a:t>= (11, 8)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 smtClean="0"/>
              <a:t>ellipseTextMessages</a:t>
            </a:r>
            <a:r>
              <a:rPr lang="en-US" altLang="zh-CN" dirty="0" smtClean="0"/>
              <a:t> </a:t>
            </a:r>
            <a:r>
              <a:rPr lang="en-US" altLang="zh-CN" dirty="0"/>
              <a:t>= [</a:t>
            </a:r>
            <a:r>
              <a:rPr lang="en-US" altLang="zh-CN" dirty="0" err="1"/>
              <a:t>str</a:t>
            </a:r>
            <a:r>
              <a:rPr lang="en-US" altLang="zh-CN" dirty="0"/>
              <a:t>(100*</a:t>
            </a:r>
            <a:r>
              <a:rPr lang="en-US" altLang="zh-CN" dirty="0" err="1"/>
              <a:t>gaussianMixtureModel.weights</a:t>
            </a:r>
            <a:r>
              <a:rPr lang="en-US" altLang="zh-CN" dirty="0"/>
              <a:t>_[x])[:4</a:t>
            </a:r>
            <a:r>
              <a:rPr lang="en-US" altLang="zh-CN" dirty="0" smtClean="0"/>
              <a:t>]+‘%’ </a:t>
            </a:r>
            <a:r>
              <a:rPr lang="en-US" altLang="zh-CN" b="1" dirty="0"/>
              <a:t>for</a:t>
            </a:r>
            <a:r>
              <a:rPr lang="en-US" altLang="zh-CN" dirty="0"/>
              <a:t> x </a:t>
            </a:r>
            <a:r>
              <a:rPr lang="en-US" altLang="zh-CN" b="1" dirty="0"/>
              <a:t>in</a:t>
            </a:r>
            <a:r>
              <a:rPr lang="en-US" altLang="zh-CN" dirty="0"/>
              <a:t> range(</a:t>
            </a:r>
            <a:r>
              <a:rPr lang="en-US" altLang="zh-CN" dirty="0" err="1"/>
              <a:t>numGaussians</a:t>
            </a:r>
            <a:r>
              <a:rPr lang="en-US" altLang="zh-CN" dirty="0"/>
              <a:t>)]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 smtClean="0"/>
              <a:t>ellipseColors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smtClean="0"/>
              <a:t>[‘red’,‘green’,‘purple’,‘cyan’,‘magenta’,‘yellow’,‘blue’,‘orange’,‘silver’,‘maroon’,‘lime’,‘olive’,‘brown’,‘darkblue’]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Draw2DGaussians(</a:t>
            </a:r>
            <a:r>
              <a:rPr lang="en-US" altLang="zh-CN" dirty="0" err="1" smtClean="0"/>
              <a:t>gaussianMixtureModel</a:t>
            </a:r>
            <a:r>
              <a:rPr lang="en-US" altLang="zh-CN" dirty="0"/>
              <a:t>, </a:t>
            </a:r>
            <a:r>
              <a:rPr lang="en-US" altLang="zh-CN" dirty="0" err="1"/>
              <a:t>ellipseColors</a:t>
            </a:r>
            <a:r>
              <a:rPr lang="en-US" altLang="zh-CN" dirty="0"/>
              <a:t>, </a:t>
            </a:r>
            <a:r>
              <a:rPr lang="en-US" altLang="zh-CN" dirty="0" err="1"/>
              <a:t>ellipseTextMessages</a:t>
            </a:r>
            <a:r>
              <a:rPr lang="en-US" altLang="zh-CN" dirty="0"/>
              <a:t>) </a:t>
            </a:r>
            <a:r>
              <a:rPr lang="en-US" altLang="zh-CN" dirty="0" err="1"/>
              <a:t>draw_court</a:t>
            </a:r>
            <a:r>
              <a:rPr lang="en-US" altLang="zh-CN" dirty="0"/>
              <a:t>(</a:t>
            </a:r>
            <a:r>
              <a:rPr lang="en-US" altLang="zh-CN" dirty="0" err="1"/>
              <a:t>outer_lines</a:t>
            </a:r>
            <a:r>
              <a:rPr lang="en-US" altLang="zh-CN" dirty="0"/>
              <a:t>=</a:t>
            </a:r>
            <a:r>
              <a:rPr lang="en-US" altLang="zh-CN" b="1" dirty="0"/>
              <a:t>True</a:t>
            </a:r>
            <a:r>
              <a:rPr lang="en-US" altLang="zh-CN" dirty="0"/>
              <a:t>); </a:t>
            </a:r>
            <a:r>
              <a:rPr lang="en-US" altLang="zh-CN" dirty="0" err="1"/>
              <a:t>plt.ylim</a:t>
            </a:r>
            <a:r>
              <a:rPr lang="en-US" altLang="zh-CN" dirty="0"/>
              <a:t>(-60,440); </a:t>
            </a:r>
            <a:r>
              <a:rPr lang="en-US" altLang="zh-CN" dirty="0" err="1"/>
              <a:t>plt.xlim</a:t>
            </a:r>
            <a:r>
              <a:rPr lang="en-US" altLang="zh-CN" dirty="0"/>
              <a:t>(270,-270); </a:t>
            </a:r>
            <a:r>
              <a:rPr lang="en-US" altLang="zh-CN" dirty="0" err="1"/>
              <a:t>plt.title</a:t>
            </a:r>
            <a:r>
              <a:rPr lang="en-US" altLang="zh-CN" dirty="0"/>
              <a:t>('shot attempts')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7" y="2016322"/>
            <a:ext cx="6117757" cy="4595366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4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4 L 0.18177 -0.10394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kobe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5"/>
          <a:stretch/>
        </p:blipFill>
        <p:spPr bwMode="auto">
          <a:xfrm>
            <a:off x="1" y="-9872"/>
            <a:ext cx="12191999" cy="686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604375" y="-800406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84419" y="620688"/>
            <a:ext cx="399981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CONTENT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4420" y="2348880"/>
            <a:ext cx="29065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zh-CN" altLang="en-US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选题介绍</a:t>
            </a:r>
            <a:endParaRPr lang="en-US" altLang="zh-CN" sz="3200" spc="325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zh-CN" altLang="en-US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数据预处理</a:t>
            </a:r>
            <a:endParaRPr lang="en-US" altLang="zh-CN" sz="3200" spc="325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zh-CN" altLang="en-US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可视化</a:t>
            </a:r>
            <a:r>
              <a:rPr lang="zh-CN" altLang="en-US" sz="3200" spc="3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3200" spc="32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zh-CN" altLang="en-US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模型建立</a:t>
            </a:r>
            <a:endParaRPr lang="en-US" altLang="zh-CN" sz="3200" spc="325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zh-CN" altLang="en-US" sz="3200" spc="32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评测</a:t>
            </a:r>
          </a:p>
          <a:p>
            <a:pPr marL="457200" indent="-457200" algn="ctr">
              <a:lnSpc>
                <a:spcPct val="150000"/>
              </a:lnSpc>
              <a:buFont typeface="微软雅黑" pitchFamily="34" charset="-122"/>
              <a:buChar char="▫"/>
            </a:pPr>
            <a:r>
              <a:rPr lang="en-US" altLang="zh-CN" sz="3200" spc="325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Q&amp;A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927648" y="2132856"/>
            <a:ext cx="6696744" cy="21118"/>
          </a:xfrm>
          <a:prstGeom prst="line">
            <a:avLst/>
          </a:prstGeom>
          <a:ln w="76200" cap="sq" cmpd="thickThin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可视化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分析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35359" y="1700808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algn="l" fontAlgn="auto"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60000"/>
              <a:buFont typeface="Wingdings" charset="2"/>
              <a:buChar char="p"/>
              <a:defRPr/>
            </a:pPr>
            <a:r>
              <a:rPr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遭遇不同对手的投篮准确度</a:t>
            </a:r>
            <a:endParaRPr lang="bg-BG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8088" y="2134011"/>
            <a:ext cx="4968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pplot</a:t>
            </a:r>
            <a:r>
              <a:rPr lang="en-US" altLang="zh-CN" dirty="0"/>
              <a:t> &lt;- </a:t>
            </a:r>
            <a:r>
              <a:rPr lang="en-US" altLang="zh-CN" b="1" dirty="0"/>
              <a:t>function</a:t>
            </a:r>
            <a:r>
              <a:rPr lang="en-US" altLang="zh-CN" dirty="0"/>
              <a:t>(feat)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{ </a:t>
            </a:r>
            <a:r>
              <a:rPr lang="en-US" altLang="zh-CN" dirty="0"/>
              <a:t>feat &lt;- substitute(feat) </a:t>
            </a:r>
            <a:r>
              <a:rPr lang="en-US" altLang="zh-CN" dirty="0" err="1"/>
              <a:t>ggplot</a:t>
            </a:r>
            <a:r>
              <a:rPr lang="en-US" altLang="zh-CN" dirty="0"/>
              <a:t>(data = train, </a:t>
            </a:r>
            <a:r>
              <a:rPr lang="en-US" altLang="zh-CN" dirty="0" err="1"/>
              <a:t>aes_q</a:t>
            </a:r>
            <a:r>
              <a:rPr lang="en-US" altLang="zh-CN" dirty="0"/>
              <a:t>(x = feat))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geom_bar</a:t>
            </a:r>
            <a:r>
              <a:rPr lang="en-US" altLang="zh-CN" dirty="0"/>
              <a:t>(</a:t>
            </a:r>
            <a:r>
              <a:rPr lang="en-US" altLang="zh-CN" dirty="0" err="1"/>
              <a:t>aes</a:t>
            </a:r>
            <a:r>
              <a:rPr lang="en-US" altLang="zh-CN" dirty="0"/>
              <a:t>(fill = </a:t>
            </a:r>
            <a:r>
              <a:rPr lang="en-US" altLang="zh-CN" dirty="0" err="1"/>
              <a:t>shot_made_flag</a:t>
            </a:r>
            <a:r>
              <a:rPr lang="en-US" altLang="zh-CN" dirty="0"/>
              <a:t>), stat = </a:t>
            </a:r>
            <a:r>
              <a:rPr lang="en-US" altLang="zh-CN" dirty="0" smtClean="0"/>
              <a:t>“count”, </a:t>
            </a:r>
            <a:r>
              <a:rPr lang="en-US" altLang="zh-CN" dirty="0"/>
              <a:t>position = </a:t>
            </a:r>
            <a:r>
              <a:rPr lang="en-US" altLang="zh-CN" dirty="0" smtClean="0"/>
              <a:t>“fill”)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scale_fill_brewer</a:t>
            </a:r>
            <a:r>
              <a:rPr lang="en-US" altLang="zh-CN" dirty="0"/>
              <a:t>(palette = </a:t>
            </a:r>
            <a:r>
              <a:rPr lang="en-US" altLang="zh-CN" dirty="0" smtClean="0"/>
              <a:t>“Set1”, </a:t>
            </a:r>
            <a:r>
              <a:rPr lang="en-US" altLang="zh-CN" dirty="0"/>
              <a:t>direction = -1) 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ggtitle</a:t>
            </a:r>
            <a:r>
              <a:rPr lang="en-US" altLang="zh-CN" dirty="0"/>
              <a:t>(paste</a:t>
            </a:r>
            <a:r>
              <a:rPr lang="en-US" altLang="zh-CN" dirty="0" smtClean="0"/>
              <a:t>(“accuracy by”, </a:t>
            </a:r>
            <a:r>
              <a:rPr lang="en-US" altLang="zh-CN" dirty="0"/>
              <a:t>feat)) </a:t>
            </a:r>
            <a:r>
              <a:rPr lang="en-US" altLang="zh-CN" dirty="0" smtClean="0"/>
              <a:t>}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/>
              <a:t>pplot</a:t>
            </a:r>
            <a:r>
              <a:rPr lang="en-US" altLang="zh-CN" dirty="0"/>
              <a:t>(opponent) </a:t>
            </a:r>
            <a:endParaRPr lang="zh-CN" altLang="en-US" dirty="0" smtClean="0"/>
          </a:p>
          <a:p>
            <a:r>
              <a:rPr lang="en-US" altLang="zh-CN" dirty="0" smtClean="0"/>
              <a:t>+ </a:t>
            </a:r>
            <a:r>
              <a:rPr lang="en-US" altLang="zh-CN" dirty="0" err="1"/>
              <a:t>coord_flip</a:t>
            </a:r>
            <a:r>
              <a:rPr lang="en-US" altLang="zh-CN" dirty="0"/>
              <a:t>()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256436"/>
            <a:ext cx="5616624" cy="3980876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6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1203 L 0.18177 -0.10393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kob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8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858307" y="-616768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9416" y="4764325"/>
            <a:ext cx="1887690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模型建立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779" y="2924944"/>
            <a:ext cx="1005595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MODEL ESTABLISHMENT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9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03512" y="1658662"/>
            <a:ext cx="518457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1. 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广义线性回归 </a:t>
            </a:r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GLM</a:t>
            </a:r>
            <a:endParaRPr lang="zh-CN" alt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2. LASSO 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回归</a:t>
            </a:r>
            <a:endParaRPr lang="en-US" altLang="zh-CN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3. 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随机森林</a:t>
            </a:r>
            <a:endParaRPr lang="en-US" altLang="zh-CN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4. ADABOOST</a:t>
            </a:r>
          </a:p>
          <a:p>
            <a:endParaRPr lang="en-US" altLang="zh-CN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5. XGBOOST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361136320"/>
              </p:ext>
            </p:extLst>
          </p:nvPr>
        </p:nvGraphicFramePr>
        <p:xfrm>
          <a:off x="4367808" y="105273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99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8158" y="1126826"/>
            <a:ext cx="562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1. </a:t>
            </a:r>
            <a:r>
              <a:rPr lang="zh-CN" altLang="en-US" sz="2400" b="1" u="sng" dirty="0" smtClean="0">
                <a:solidFill>
                  <a:schemeClr val="accent4">
                    <a:lumMod val="75000"/>
                  </a:schemeClr>
                </a:solidFill>
              </a:rPr>
              <a:t>广义线性模型</a:t>
            </a:r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GLM</a:t>
            </a:r>
            <a:endParaRPr lang="zh-CN" altLang="en-US" dirty="0" smtClean="0"/>
          </a:p>
          <a:p>
            <a:r>
              <a:rPr lang="en-US" altLang="zh-CN" dirty="0" smtClean="0"/>
              <a:t> </a:t>
            </a:r>
            <a:endParaRPr lang="zh-CN" altLang="en-US" dirty="0" smtClean="0"/>
          </a:p>
          <a:p>
            <a:pPr fontAlgn="b"/>
            <a:endParaRPr lang="zh-CN" altLang="zh-CN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96" y="4663577"/>
            <a:ext cx="6424217" cy="147840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75920" y="4294245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代码实现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8" y="2497086"/>
            <a:ext cx="4792424" cy="35943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0" y="1796367"/>
            <a:ext cx="4792424" cy="82981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1096" y="17612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广义线性模型是线性模型的扩展，其特点是不强行改变数据的自然度量，数据可以具有非线性和非恒定方差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结构，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主要是通过联结函数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g()(link function)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，建立响应变量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Y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的数学期望值 与线性组合的预测变量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之间的关系：。与线性模型相比，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GLM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模型中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Y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的分布可以是任何形式的指数分布（如高斯分布、泊松分布、二项式分布），联结函数可以是任何单调可微函数（如对数函数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logarithm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或逻辑函数</a:t>
            </a:r>
            <a:r>
              <a:rPr lang="en-US" altLang="zh-CN" dirty="0" err="1" smtClean="0">
                <a:solidFill>
                  <a:srgbClr val="333333"/>
                </a:solidFill>
                <a:latin typeface="PingFang SC"/>
              </a:rPr>
              <a:t>logit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0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95400" y="128232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显著的变量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81219"/>
              </p:ext>
            </p:extLst>
          </p:nvPr>
        </p:nvGraphicFramePr>
        <p:xfrm>
          <a:off x="1749407" y="2132856"/>
          <a:ext cx="9099121" cy="374441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43472"/>
                <a:gridCol w="2176508"/>
                <a:gridCol w="2379141"/>
              </a:tblGrid>
              <a:tr h="62406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系数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P(&gt;|z|)</a:t>
                      </a:r>
                      <a:endParaRPr lang="zh-CN" altLang="en-US" dirty="0"/>
                    </a:p>
                  </a:txBody>
                  <a:tcPr/>
                </a:tc>
              </a:tr>
              <a:tr h="6240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action_typeDunk</a:t>
                      </a:r>
                      <a:r>
                        <a:rPr lang="en-US" altLang="zh-CN" baseline="0" dirty="0" smtClean="0"/>
                        <a:t> 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1.322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0.01715*</a:t>
                      </a:r>
                      <a:endParaRPr lang="zh-CN" altLang="en-US" dirty="0"/>
                    </a:p>
                  </a:txBody>
                  <a:tcPr/>
                </a:tc>
              </a:tr>
              <a:tr h="6240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action_typeJump</a:t>
                      </a:r>
                      <a:r>
                        <a:rPr lang="en-US" altLang="zh-CN" dirty="0" smtClean="0"/>
                        <a:t> 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0.00733*</a:t>
                      </a:r>
                      <a:endParaRPr lang="zh-CN" altLang="en-US" dirty="0"/>
                    </a:p>
                  </a:txBody>
                  <a:tcPr/>
                </a:tc>
              </a:tr>
              <a:tr h="6240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shot_zone_rangeLess</a:t>
                      </a:r>
                      <a:r>
                        <a:rPr lang="en-US" altLang="zh-CN" dirty="0" smtClean="0"/>
                        <a:t> Than 8 ft.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3.79e-05</a:t>
                      </a:r>
                      <a:r>
                        <a:rPr lang="en-US" altLang="zh-CN" baseline="0" dirty="0" smtClean="0"/>
                        <a:t> ***</a:t>
                      </a:r>
                      <a:endParaRPr lang="zh-CN" altLang="en-US" dirty="0"/>
                    </a:p>
                  </a:txBody>
                  <a:tcPr/>
                </a:tc>
              </a:tr>
              <a:tr h="6240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opponentNJN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新泽西篮网）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0.0323*</a:t>
                      </a:r>
                      <a:endParaRPr lang="zh-CN" altLang="en-US" dirty="0"/>
                    </a:p>
                  </a:txBody>
                  <a:tcPr/>
                </a:tc>
              </a:tr>
              <a:tr h="62406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seconds_starting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2.675e-04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0.00075***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2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148746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51984" y="1133356"/>
            <a:ext cx="576064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2. LASSO</a:t>
            </a:r>
            <a:r>
              <a:rPr lang="zh-CN" altLang="en-US" sz="2400" b="1" u="sng" dirty="0" smtClean="0">
                <a:solidFill>
                  <a:schemeClr val="accent4">
                    <a:lumMod val="75000"/>
                  </a:schemeClr>
                </a:solidFill>
              </a:rPr>
              <a:t>回归</a:t>
            </a:r>
          </a:p>
          <a:p>
            <a:r>
              <a:rPr lang="en-US" altLang="zh-CN" dirty="0"/>
              <a:t>LASSO</a:t>
            </a:r>
            <a:r>
              <a:rPr lang="zh-CN" altLang="en-US" dirty="0"/>
              <a:t>回归的特点是在拟合广义线性模型的同时进行变量筛选</a:t>
            </a:r>
            <a:r>
              <a:rPr lang="en-US" altLang="zh-CN" dirty="0"/>
              <a:t>(Variable Selection)</a:t>
            </a:r>
            <a:r>
              <a:rPr lang="zh-CN" altLang="en-US" dirty="0"/>
              <a:t>和复杂度调整</a:t>
            </a:r>
            <a:r>
              <a:rPr lang="en-US" altLang="zh-CN" dirty="0"/>
              <a:t>(Regularization)</a:t>
            </a:r>
            <a:r>
              <a:rPr lang="zh-CN" altLang="en-US" dirty="0"/>
              <a:t>。 因此，不论目标因变量</a:t>
            </a:r>
            <a:r>
              <a:rPr lang="en-US" altLang="zh-CN" dirty="0"/>
              <a:t>(dependent/response </a:t>
            </a:r>
            <a:r>
              <a:rPr lang="en-US" altLang="zh-CN" dirty="0" err="1"/>
              <a:t>varaible</a:t>
            </a:r>
            <a:r>
              <a:rPr lang="en-US" altLang="zh-CN" dirty="0"/>
              <a:t>)</a:t>
            </a:r>
            <a:r>
              <a:rPr lang="zh-CN" altLang="en-US" dirty="0"/>
              <a:t>是连续的</a:t>
            </a:r>
            <a:r>
              <a:rPr lang="en-US" altLang="zh-CN" dirty="0"/>
              <a:t>(continuous)</a:t>
            </a:r>
            <a:r>
              <a:rPr lang="zh-CN" altLang="en-US" dirty="0"/>
              <a:t>，还是二元或者多元离散的</a:t>
            </a:r>
            <a:r>
              <a:rPr lang="en-US" altLang="zh-CN" dirty="0"/>
              <a:t>(discrete)</a:t>
            </a:r>
            <a:r>
              <a:rPr lang="zh-CN" altLang="en-US" dirty="0"/>
              <a:t>， 都可以用</a:t>
            </a:r>
            <a:r>
              <a:rPr lang="en-US" altLang="zh-CN" dirty="0"/>
              <a:t>LASSO</a:t>
            </a:r>
            <a:r>
              <a:rPr lang="zh-CN" altLang="en-US" dirty="0"/>
              <a:t>回归建模然后预测。 这里的变量筛选是指不把所有的变量都放入模型中进行拟合，而是有选择的把变量放入模型从而得到更好的性能参数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 </a:t>
            </a:r>
            <a:r>
              <a:rPr lang="zh-CN" altLang="en-US" dirty="0"/>
              <a:t>复杂度调整是指通过一系列参数控制模型的复杂度，从而避免过度拟合</a:t>
            </a:r>
            <a:r>
              <a:rPr lang="en-US" altLang="zh-CN" dirty="0"/>
              <a:t>(</a:t>
            </a:r>
            <a:r>
              <a:rPr lang="en-US" altLang="zh-CN" dirty="0" err="1"/>
              <a:t>Overfitting</a:t>
            </a:r>
            <a:r>
              <a:rPr lang="en-US" altLang="zh-CN" dirty="0"/>
              <a:t>)</a:t>
            </a:r>
            <a:r>
              <a:rPr lang="zh-CN" altLang="en-US" dirty="0"/>
              <a:t>。 对于线性模型来说，复杂度与模型的变量数有直接关系，变量数越多，模型复杂度就越高。 更多的变量在拟合时往往可以给出一个看似更好的模型，但是同时也面临过度拟合的危险。 此时如果用全新的数据去验证模型</a:t>
            </a:r>
            <a:r>
              <a:rPr lang="en-US" altLang="zh-CN" dirty="0"/>
              <a:t>(Validation)</a:t>
            </a:r>
            <a:r>
              <a:rPr lang="zh-CN" altLang="en-US" dirty="0"/>
              <a:t>，通常效果很差。 一般来说，变量数大于数据点数量很多，或者某一个离散变量有太多独特值时，都有可能过度拟合。</a:t>
            </a:r>
          </a:p>
          <a:p>
            <a:r>
              <a:rPr lang="en-US" altLang="zh-CN" dirty="0"/>
              <a:t>LASSO</a:t>
            </a:r>
            <a:r>
              <a:rPr lang="zh-CN" altLang="en-US" dirty="0"/>
              <a:t>回归复杂度调整的程度由参数</a:t>
            </a:r>
            <a:r>
              <a:rPr lang="en-US" altLang="zh-CN" dirty="0" err="1"/>
              <a:t>λ</a:t>
            </a:r>
            <a:r>
              <a:rPr lang="zh-CN" altLang="en-US" dirty="0"/>
              <a:t>来控制，</a:t>
            </a:r>
            <a:r>
              <a:rPr lang="en-US" altLang="zh-CN" dirty="0" err="1"/>
              <a:t>λ</a:t>
            </a:r>
            <a:r>
              <a:rPr lang="zh-CN" altLang="en-US" dirty="0"/>
              <a:t>越大对变量较多的线性模型的惩罚力度就越大，从而最终获得一个变量较少的模型</a:t>
            </a:r>
            <a:r>
              <a:rPr lang="zh-CN" altLang="en-US" dirty="0" smtClean="0"/>
              <a:t>。</a:t>
            </a:r>
            <a:endParaRPr lang="zh-CN" altLang="en-US" b="1" u="sng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286619"/>
            <a:ext cx="5519936" cy="5141117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t="1112"/>
          <a:stretch/>
        </p:blipFill>
        <p:spPr>
          <a:xfrm>
            <a:off x="1208880" y="1628800"/>
            <a:ext cx="7533766" cy="509267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D616A-4988-4872-91A2-4D4247C4645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5360" y="1273971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代码实现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456040" y="2564904"/>
            <a:ext cx="86409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99040" y="2103239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Remark: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Lasso </a:t>
            </a:r>
            <a:r>
              <a:rPr lang="zh-CN" altLang="en-US" dirty="0" smtClean="0">
                <a:solidFill>
                  <a:srgbClr val="FF0000"/>
                </a:solidFill>
              </a:rPr>
              <a:t>回归需要把自变量和因变量都转化为矩阵的形式进行训练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31504" y="2564904"/>
            <a:ext cx="46805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7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D616A-4988-4872-91A2-4D4247C4645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70169" y="1104401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交叉验证绘制的</a:t>
            </a:r>
            <a:r>
              <a:rPr lang="en-US" altLang="zh-CN" b="1" dirty="0" smtClean="0">
                <a:solidFill>
                  <a:schemeClr val="accent4">
                    <a:lumMod val="75000"/>
                  </a:schemeClr>
                </a:solidFill>
              </a:rPr>
              <a:t>cv</a:t>
            </a: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图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5" y="1554271"/>
            <a:ext cx="4984642" cy="49846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85" y="1554271"/>
            <a:ext cx="5040560" cy="50405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21137" y="1094759"/>
            <a:ext cx="105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75000"/>
                  </a:schemeClr>
                </a:solidFill>
              </a:rPr>
              <a:t>ROC</a:t>
            </a: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曲线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5560" y="450912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</a:t>
            </a:r>
            <a:r>
              <a:rPr lang="en-US" altLang="zh-CN" dirty="0" err="1" smtClean="0"/>
              <a:t>ombined_shot_type</a:t>
            </a:r>
            <a:endParaRPr lang="en-US" altLang="zh-CN" dirty="0" smtClean="0"/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hot_distance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0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12024" y="1304756"/>
            <a:ext cx="562862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3. </a:t>
            </a:r>
            <a:r>
              <a:rPr lang="zh-CN" altLang="en-US" sz="2400" b="1" u="sng" dirty="0" smtClean="0">
                <a:solidFill>
                  <a:schemeClr val="accent4">
                    <a:lumMod val="75000"/>
                  </a:schemeClr>
                </a:solidFill>
              </a:rPr>
              <a:t>随机森林 </a:t>
            </a:r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Random</a:t>
            </a:r>
            <a:r>
              <a:rPr lang="zh-CN" altLang="en-US" sz="2400" b="1" u="sng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Forest</a:t>
            </a: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 smtClean="0"/>
          </a:p>
          <a:p>
            <a:r>
              <a:rPr lang="zh-CN" altLang="en-US" dirty="0"/>
              <a:t>在机器学习中，随机森林是一个包含多个决策树的分类器， 并且其输出的类别是由个别树输出的类别的众数而</a:t>
            </a:r>
            <a:r>
              <a:rPr lang="zh-CN" altLang="en-US" dirty="0" smtClean="0"/>
              <a:t>定。这个</a:t>
            </a:r>
            <a:r>
              <a:rPr lang="zh-CN" altLang="en-US" dirty="0"/>
              <a:t>术语是</a:t>
            </a:r>
            <a:r>
              <a:rPr lang="en-US" altLang="zh-CN" dirty="0"/>
              <a:t>1995</a:t>
            </a:r>
            <a:r>
              <a:rPr lang="zh-CN" altLang="en-US" dirty="0"/>
              <a:t>年由贝尔实验室的</a:t>
            </a:r>
            <a:r>
              <a:rPr lang="en-US" altLang="zh-CN" dirty="0"/>
              <a:t>Tin </a:t>
            </a:r>
            <a:r>
              <a:rPr lang="en-US" altLang="zh-CN" dirty="0" err="1"/>
              <a:t>Kam</a:t>
            </a:r>
            <a:r>
              <a:rPr lang="en-US" altLang="zh-CN" dirty="0"/>
              <a:t> Ho</a:t>
            </a:r>
            <a:r>
              <a:rPr lang="zh-CN" altLang="en-US" dirty="0"/>
              <a:t>所提出的随机决策森林（</a:t>
            </a:r>
            <a:r>
              <a:rPr lang="en-US" altLang="zh-CN" dirty="0"/>
              <a:t>random decision forests</a:t>
            </a:r>
            <a:r>
              <a:rPr lang="zh-CN" altLang="en-US" dirty="0"/>
              <a:t>）而</a:t>
            </a:r>
            <a:r>
              <a:rPr lang="zh-CN" altLang="en-US" dirty="0" smtClean="0"/>
              <a:t>来的，结合 </a:t>
            </a:r>
            <a:r>
              <a:rPr lang="en-US" altLang="zh-CN" dirty="0" err="1"/>
              <a:t>Breimans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smtClean="0"/>
              <a:t>“Bootstrap aggregating” </a:t>
            </a:r>
            <a:r>
              <a:rPr lang="zh-CN" altLang="en-US" dirty="0"/>
              <a:t>想法和 </a:t>
            </a:r>
            <a:r>
              <a:rPr lang="en-US" altLang="zh-CN" dirty="0"/>
              <a:t>Ho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“random </a:t>
            </a:r>
            <a:r>
              <a:rPr lang="en-US" altLang="zh-CN" dirty="0"/>
              <a:t>subspace </a:t>
            </a:r>
            <a:r>
              <a:rPr lang="en-US" altLang="zh-CN" dirty="0" smtClean="0"/>
              <a:t>method”</a:t>
            </a:r>
            <a:r>
              <a:rPr lang="zh-CN" altLang="en-US" dirty="0" smtClean="0"/>
              <a:t>以</a:t>
            </a:r>
            <a:r>
              <a:rPr lang="zh-CN" altLang="en-US" dirty="0"/>
              <a:t>建造决策树的</a:t>
            </a:r>
            <a:r>
              <a:rPr lang="zh-CN" altLang="en-US" dirty="0" smtClean="0"/>
              <a:t>集合</a:t>
            </a:r>
            <a:r>
              <a:rPr lang="zh-CN" altLang="en-US" dirty="0"/>
              <a:t>。</a:t>
            </a:r>
            <a:endParaRPr lang="zh-CN" altLang="en-US" dirty="0" smtClean="0"/>
          </a:p>
          <a:p>
            <a:endParaRPr lang="zh-CN" altLang="en-US" dirty="0" smtClean="0"/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设定</a:t>
            </a:r>
            <a:r>
              <a:rPr lang="zh-CN" altLang="en-US" dirty="0"/>
              <a:t>训练集</a:t>
            </a:r>
            <a:r>
              <a:rPr lang="zh-CN" altLang="en-US" dirty="0" smtClean="0"/>
              <a:t>中的样本个数为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，通过有重置的重复多次抽样来获得这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个样本，这样的抽样结果将作为我们生成决策树的训练集；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如果有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个输入变量，每个节点都将随机选择</a:t>
            </a:r>
            <a:r>
              <a:rPr lang="en-US" altLang="zh-CN" dirty="0" smtClean="0"/>
              <a:t>m(m&lt;M)</a:t>
            </a:r>
            <a:r>
              <a:rPr lang="zh-CN" altLang="en-US" dirty="0" smtClean="0"/>
              <a:t>个特定的变量，然后运用这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个变量来确定最佳的分裂点。在决策树的生成过程中，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的值是保持不变的；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每棵</a:t>
            </a:r>
            <a:r>
              <a:rPr lang="zh-CN" altLang="en-US" dirty="0"/>
              <a:t>决策树都最大可能地进行生长而不进行剪枝；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通过</a:t>
            </a:r>
            <a:r>
              <a:rPr lang="zh-CN" altLang="en-US" dirty="0"/>
              <a:t>对所有的决策树进行加总来预测新的数据（在分类时采用多数投票，在回归时采用</a:t>
            </a:r>
            <a:r>
              <a:rPr lang="zh-CN" altLang="en-US" dirty="0" smtClean="0"/>
              <a:t>平均。</a:t>
            </a: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1651653"/>
            <a:ext cx="5375920" cy="4714676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kobe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8"/>
            <a:ext cx="12192000" cy="6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474353" y="-16502"/>
            <a:ext cx="13057451" cy="6874501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1384" y="4683472"/>
            <a:ext cx="1887690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选题介绍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384" y="3140968"/>
            <a:ext cx="105717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COMPETITION</a:t>
            </a:r>
            <a:r>
              <a:rPr lang="zh-CN" alt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OVERVIEW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5360" y="1273971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代码实现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005"/>
          <a:stretch/>
        </p:blipFill>
        <p:spPr>
          <a:xfrm>
            <a:off x="1271464" y="2132856"/>
            <a:ext cx="9960216" cy="35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09579" y="1174452"/>
            <a:ext cx="562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</a:rPr>
              <a:t>变量重要性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19336" y="188640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188640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"/>
          <a:stretch/>
        </p:blipFill>
        <p:spPr>
          <a:xfrm>
            <a:off x="767408" y="1636958"/>
            <a:ext cx="5293472" cy="50282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624691"/>
            <a:ext cx="5040560" cy="50405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72264" y="1174452"/>
            <a:ext cx="56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</a:rPr>
              <a:t>ROC</a:t>
            </a: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</a:rPr>
              <a:t>曲线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6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56040" y="1171600"/>
            <a:ext cx="50885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4. </a:t>
            </a:r>
            <a:r>
              <a:rPr lang="en-US" altLang="zh-CN" sz="2400" b="1" u="sng" dirty="0" err="1" smtClean="0">
                <a:solidFill>
                  <a:schemeClr val="accent4">
                    <a:lumMod val="75000"/>
                  </a:schemeClr>
                </a:solidFill>
              </a:rPr>
              <a:t>Adaboost</a:t>
            </a:r>
            <a:endParaRPr lang="zh-CN" altLang="en-US" dirty="0" smtClean="0"/>
          </a:p>
          <a:p>
            <a:r>
              <a:rPr lang="en-US" altLang="zh-CN" dirty="0" err="1"/>
              <a:t>AdaBoost</a:t>
            </a:r>
            <a:r>
              <a:rPr lang="en-US" altLang="zh-CN" dirty="0"/>
              <a:t> </a:t>
            </a:r>
            <a:r>
              <a:rPr lang="zh-CN" altLang="en-US" dirty="0"/>
              <a:t>是一种迭代算法，其核心思想是针对同一个训练集训练不同的分类器，即弱分类器，然后把这些弱分类器集合起来，构造一个更强的最终分类器</a:t>
            </a:r>
            <a:r>
              <a:rPr lang="zh-CN" altLang="en-US" dirty="0" smtClean="0"/>
              <a:t>。算法</a:t>
            </a:r>
            <a:r>
              <a:rPr lang="zh-CN" altLang="en-US" dirty="0"/>
              <a:t>本身是改变数据分布实现的，它根据每次训练集之中的每个样本的分类是否正确，以及上次的总体分类的准确率，来确定每个样本的权值。将修改权值的新数据送给下层分类器进行训练，然后将每次训练得到的分类器融合起来，作为最后的决策分类器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en-US" altLang="zh-CN" dirty="0" err="1" smtClean="0"/>
              <a:t>adaboost</a:t>
            </a:r>
            <a:r>
              <a:rPr lang="zh-CN" altLang="en-US" dirty="0"/>
              <a:t>算法的一些实际可以使用的场景：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用于</a:t>
            </a:r>
            <a:r>
              <a:rPr lang="zh-CN" altLang="en-US" dirty="0"/>
              <a:t>二分类或多分类的应用场景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用于</a:t>
            </a:r>
            <a:r>
              <a:rPr lang="zh-CN" altLang="en-US" dirty="0"/>
              <a:t>做分类任务的</a:t>
            </a:r>
            <a:r>
              <a:rPr lang="en-US" altLang="zh-CN" dirty="0"/>
              <a:t>baseline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无脑化</a:t>
            </a:r>
            <a:r>
              <a:rPr lang="zh-CN" altLang="en-US" dirty="0"/>
              <a:t>，简单，不会</a:t>
            </a:r>
            <a:r>
              <a:rPr lang="en-US" altLang="zh-CN" dirty="0" err="1"/>
              <a:t>overfitting</a:t>
            </a:r>
            <a:r>
              <a:rPr lang="zh-CN" altLang="en-US" dirty="0"/>
              <a:t>，不用调分</a:t>
            </a:r>
            <a:r>
              <a:rPr lang="zh-CN" altLang="en-US" dirty="0" smtClean="0"/>
              <a:t>类器</a:t>
            </a:r>
          </a:p>
          <a:p>
            <a:pPr marL="285750" indent="-285750">
              <a:buFont typeface="AppleColorEmoji" charset="0"/>
              <a:buChar char="➡"/>
            </a:pPr>
            <a:r>
              <a:rPr lang="zh-CN" altLang="en-US" dirty="0" smtClean="0"/>
              <a:t>用于</a:t>
            </a:r>
            <a:r>
              <a:rPr lang="zh-CN" altLang="en-US" dirty="0"/>
              <a:t>特征选择（</a:t>
            </a:r>
            <a:r>
              <a:rPr lang="en-US" altLang="zh-CN" dirty="0"/>
              <a:t>feature selection)</a:t>
            </a:r>
          </a:p>
          <a:p>
            <a:pPr marL="285750" indent="-285750">
              <a:buFont typeface="AppleColorEmoji" charset="0"/>
              <a:buChar char="➡"/>
            </a:pPr>
            <a:r>
              <a:rPr lang="en-US" altLang="zh-CN" dirty="0" smtClean="0"/>
              <a:t>Boosting</a:t>
            </a:r>
            <a:r>
              <a:rPr lang="zh-CN" altLang="en-US" dirty="0"/>
              <a:t>框架用于对</a:t>
            </a:r>
            <a:r>
              <a:rPr lang="en-US" altLang="zh-CN" dirty="0" err="1"/>
              <a:t>badcase</a:t>
            </a:r>
            <a:r>
              <a:rPr lang="zh-CN" altLang="en-US" dirty="0"/>
              <a:t>的修正</a:t>
            </a:r>
            <a:endParaRPr lang="zh-CN" altLang="en-US" dirty="0" smtClean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1052223"/>
            <a:ext cx="4392488" cy="5686400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1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81028" y="1053885"/>
            <a:ext cx="508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ROC</a:t>
            </a:r>
            <a:endParaRPr lang="zh-CN" altLang="en-US" dirty="0" smtClean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20" y="1546229"/>
            <a:ext cx="5029577" cy="50295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580"/>
          <a:stretch/>
        </p:blipFill>
        <p:spPr>
          <a:xfrm>
            <a:off x="263352" y="2060848"/>
            <a:ext cx="5890770" cy="2858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9376" y="1334578"/>
            <a:ext cx="508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代码实现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9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360" y="3212976"/>
            <a:ext cx="110652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5.XGBoost</a:t>
            </a:r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dirty="0" err="1" smtClean="0"/>
              <a:t>XGBoosts</a:t>
            </a:r>
            <a:r>
              <a:rPr lang="zh-CN" altLang="en-US" dirty="0" smtClean="0"/>
              <a:t>是“极端梯度上升”（</a:t>
            </a:r>
            <a:r>
              <a:rPr lang="en-US" altLang="zh-CN" dirty="0" smtClean="0"/>
              <a:t>Extreme Gradient Boosting</a:t>
            </a:r>
            <a:r>
              <a:rPr lang="zh-CN" altLang="en-US" dirty="0" smtClean="0"/>
              <a:t>）的简称，它是</a:t>
            </a:r>
            <a:r>
              <a:rPr lang="en-US" altLang="zh-CN" dirty="0" smtClean="0"/>
              <a:t>GBDT</a:t>
            </a:r>
            <a:r>
              <a:rPr lang="zh-CN" altLang="en-US" dirty="0" smtClean="0"/>
              <a:t>的一种改进，类似于梯度上升框架但是更加高效。它兼具线性模型求解器和树学习算法。因此，它快速的秘诀在于算法在单机上也可以并行计算。</a:t>
            </a:r>
            <a:endParaRPr lang="en-US" altLang="zh-CN" dirty="0" smtClean="0"/>
          </a:p>
          <a:p>
            <a:endParaRPr lang="zh-CN" altLang="en-US" dirty="0"/>
          </a:p>
          <a:p>
            <a:pPr marL="342900" indent="-342900">
              <a:buFont typeface="AppleColorEmoji" charset="0"/>
              <a:buChar char="➡"/>
            </a:pPr>
            <a:r>
              <a:rPr lang="zh-CN" altLang="en-US" dirty="0"/>
              <a:t>只要能够求出目标函数的梯度和</a:t>
            </a:r>
            <a:r>
              <a:rPr lang="en-US" altLang="zh-CN" dirty="0"/>
              <a:t>Hessian</a:t>
            </a:r>
            <a:r>
              <a:rPr lang="zh-CN" altLang="en-US" dirty="0"/>
              <a:t>矩阵，用户就可以自定义训练模型时的目标</a:t>
            </a:r>
            <a:r>
              <a:rPr lang="zh-CN" altLang="en-US" dirty="0" smtClean="0"/>
              <a:t>函数。</a:t>
            </a:r>
          </a:p>
          <a:p>
            <a:pPr marL="342900" indent="-342900">
              <a:buFont typeface="AppleColorEmoji" charset="0"/>
              <a:buChar char="➡"/>
            </a:pPr>
            <a:r>
              <a:rPr lang="zh-CN" altLang="en-US" dirty="0" smtClean="0"/>
              <a:t>允许</a:t>
            </a:r>
            <a:r>
              <a:rPr lang="zh-CN" altLang="en-US" dirty="0"/>
              <a:t>用户在交叉验证时自定义误差衡量方法，例如回归中使用</a:t>
            </a:r>
            <a:r>
              <a:rPr lang="en-US" altLang="zh-CN" dirty="0"/>
              <a:t>RMSE</a:t>
            </a:r>
            <a:r>
              <a:rPr lang="zh-CN" altLang="en-US" dirty="0"/>
              <a:t>还是</a:t>
            </a:r>
            <a:r>
              <a:rPr lang="en-US" altLang="zh-CN" dirty="0"/>
              <a:t>RMSLE</a:t>
            </a:r>
            <a:r>
              <a:rPr lang="zh-CN" altLang="en-US" dirty="0"/>
              <a:t>，分类中使用</a:t>
            </a:r>
            <a:r>
              <a:rPr lang="en-US" altLang="zh-CN" dirty="0"/>
              <a:t>AUC</a:t>
            </a:r>
            <a:r>
              <a:rPr lang="zh-CN" altLang="en-US" dirty="0"/>
              <a:t>，分类错误率或是</a:t>
            </a:r>
            <a:r>
              <a:rPr lang="en-US" altLang="zh-CN" dirty="0"/>
              <a:t>F1-score</a:t>
            </a:r>
            <a:r>
              <a:rPr lang="zh-CN" altLang="en-US" dirty="0"/>
              <a:t>。甚至是在希格斯子比赛中的“奇葩”衡量</a:t>
            </a:r>
            <a:r>
              <a:rPr lang="zh-CN" altLang="en-US" dirty="0" smtClean="0"/>
              <a:t>标准。</a:t>
            </a:r>
          </a:p>
          <a:p>
            <a:pPr marL="342900" indent="-342900">
              <a:buFont typeface="AppleColorEmoji" charset="0"/>
              <a:buChar char="➡"/>
            </a:pPr>
            <a:r>
              <a:rPr lang="zh-CN" altLang="en-US" dirty="0" smtClean="0"/>
              <a:t>交叉</a:t>
            </a:r>
            <a:r>
              <a:rPr lang="zh-CN" altLang="en-US" dirty="0"/>
              <a:t>验证时可以返回模型在每一折作为预测集时的预测结果，方便构建</a:t>
            </a:r>
            <a:r>
              <a:rPr lang="en-US" altLang="zh-CN" dirty="0"/>
              <a:t>ensemble</a:t>
            </a:r>
            <a:r>
              <a:rPr lang="zh-CN" altLang="en-US" dirty="0"/>
              <a:t>模型</a:t>
            </a:r>
            <a:r>
              <a:rPr lang="zh-CN" altLang="en-US" dirty="0" smtClean="0"/>
              <a:t>。</a:t>
            </a:r>
          </a:p>
          <a:p>
            <a:pPr marL="342900" indent="-342900">
              <a:buFont typeface="AppleColorEmoji" charset="0"/>
              <a:buChar char="➡"/>
            </a:pPr>
            <a:r>
              <a:rPr lang="zh-CN" altLang="en-US" dirty="0" smtClean="0"/>
              <a:t>允许</a:t>
            </a:r>
            <a:r>
              <a:rPr lang="zh-CN" altLang="en-US" dirty="0"/>
              <a:t>用户先迭代</a:t>
            </a:r>
            <a:r>
              <a:rPr lang="en-US" altLang="zh-CN" dirty="0"/>
              <a:t>1000</a:t>
            </a:r>
            <a:r>
              <a:rPr lang="zh-CN" altLang="en-US" dirty="0"/>
              <a:t>次，查看此时模型的预测效果，然后继续迭代</a:t>
            </a:r>
            <a:r>
              <a:rPr lang="en-US" altLang="zh-CN" dirty="0"/>
              <a:t>1000</a:t>
            </a:r>
            <a:r>
              <a:rPr lang="zh-CN" altLang="en-US" dirty="0"/>
              <a:t>次，最后模型等价于一次性迭代</a:t>
            </a:r>
            <a:r>
              <a:rPr lang="en-US" altLang="zh-CN" dirty="0"/>
              <a:t>2000</a:t>
            </a:r>
            <a:r>
              <a:rPr lang="zh-CN" altLang="en-US" dirty="0"/>
              <a:t>次</a:t>
            </a:r>
            <a:r>
              <a:rPr lang="zh-CN" altLang="en-US" dirty="0" smtClean="0"/>
              <a:t>。</a:t>
            </a:r>
          </a:p>
          <a:p>
            <a:pPr marL="342900" indent="-342900">
              <a:buFont typeface="AppleColorEmoji" charset="0"/>
              <a:buChar char="➡"/>
            </a:pPr>
            <a:r>
              <a:rPr lang="zh-CN" altLang="en-US" dirty="0" smtClean="0"/>
              <a:t>可以</a:t>
            </a:r>
            <a:r>
              <a:rPr lang="zh-CN" altLang="en-US" dirty="0"/>
              <a:t>知道每棵树将样本分类到哪片叶子</a:t>
            </a:r>
            <a:r>
              <a:rPr lang="zh-CN" altLang="en-US" dirty="0" smtClean="0"/>
              <a:t>上。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4" y="1442988"/>
            <a:ext cx="8839200" cy="149860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48128" y="114750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ROC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曲线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650408"/>
            <a:ext cx="4824536" cy="4824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9376" y="114750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代码实现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712" y="2348880"/>
            <a:ext cx="7468247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kob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8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858307" y="-613395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60116" y="4764325"/>
            <a:ext cx="1887690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评测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3432" y="3068960"/>
            <a:ext cx="829156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MODEL EVALUATION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评测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67608" y="115782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</a:rPr>
              <a:t>K 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折交叉验证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72816"/>
            <a:ext cx="577215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20136" y="1772816"/>
            <a:ext cx="4392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折交叉验证，初始采样分割成</a:t>
            </a:r>
            <a:r>
              <a:rPr lang="en-US" altLang="zh-CN" dirty="0"/>
              <a:t>K</a:t>
            </a:r>
            <a:r>
              <a:rPr lang="zh-CN" altLang="en-US" dirty="0"/>
              <a:t>个子样本，一个单独的子样本被保留作为验证模型的数据，其他</a:t>
            </a:r>
            <a:r>
              <a:rPr lang="en-US" altLang="zh-CN" dirty="0"/>
              <a:t>K-1</a:t>
            </a:r>
            <a:r>
              <a:rPr lang="zh-CN" altLang="en-US" dirty="0"/>
              <a:t>个样本用来训练。交叉验证重复</a:t>
            </a:r>
            <a:r>
              <a:rPr lang="en-US" altLang="zh-CN" dirty="0"/>
              <a:t>K</a:t>
            </a:r>
            <a:r>
              <a:rPr lang="zh-CN" altLang="en-US" dirty="0"/>
              <a:t>次，每个子样本验证一次，平均</a:t>
            </a:r>
            <a:r>
              <a:rPr lang="en-US" altLang="zh-CN" dirty="0"/>
              <a:t>K</a:t>
            </a:r>
            <a:r>
              <a:rPr lang="zh-CN" altLang="en-US" dirty="0"/>
              <a:t>次的结果或者使用其它结合方式，最终得到一个单一估测。这个方法的优势在于，同时重复运用随机产生的子样本进行训练和验证，每次的结果验证一次，</a:t>
            </a:r>
            <a:r>
              <a:rPr lang="en-US" altLang="zh-CN" dirty="0"/>
              <a:t>10</a:t>
            </a:r>
            <a:r>
              <a:rPr lang="zh-CN" altLang="en-US" dirty="0"/>
              <a:t>折交叉验证是最常用</a:t>
            </a:r>
            <a:r>
              <a:rPr lang="zh-CN" altLang="en-US" dirty="0" smtClean="0"/>
              <a:t>的。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20136" y="4336438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我们分别使用了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折</a:t>
            </a:r>
            <a:r>
              <a:rPr lang="zh-CN" altLang="en-US" dirty="0" smtClean="0"/>
              <a:t>交叉验证，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折</a:t>
            </a:r>
            <a:r>
              <a:rPr lang="zh-CN" altLang="en-US" dirty="0" smtClean="0"/>
              <a:t>交叉验证以及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zh-CN" altLang="en-US" dirty="0" smtClean="0">
                <a:solidFill>
                  <a:srgbClr val="FF0000"/>
                </a:solidFill>
              </a:rPr>
              <a:t>折</a:t>
            </a:r>
            <a:r>
              <a:rPr lang="zh-CN" altLang="en-US" dirty="0" smtClean="0"/>
              <a:t>交叉验证来计算出我们的模型的准确性，这里的准确性是指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评测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060848"/>
            <a:ext cx="10541752" cy="41092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9416" y="1466987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代码实现：以</a:t>
            </a:r>
            <a:r>
              <a:rPr lang="en-US" altLang="zh-CN" b="1" dirty="0" smtClean="0">
                <a:solidFill>
                  <a:srgbClr val="7030A0"/>
                </a:solidFill>
              </a:rPr>
              <a:t>GLM</a:t>
            </a:r>
            <a:r>
              <a:rPr lang="zh-CN" altLang="en-US" b="1" dirty="0" smtClean="0">
                <a:solidFill>
                  <a:srgbClr val="7030A0"/>
                </a:solidFill>
              </a:rPr>
              <a:t>十折交叉为例， 使用循环语句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评测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9416" y="1466987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代码实现：</a:t>
            </a:r>
            <a:r>
              <a:rPr lang="en-US" altLang="zh-CN" b="1" dirty="0" smtClean="0">
                <a:solidFill>
                  <a:srgbClr val="7030A0"/>
                </a:solidFill>
              </a:rPr>
              <a:t>XGBOOST </a:t>
            </a:r>
            <a:r>
              <a:rPr lang="zh-CN" altLang="en-US" b="1" dirty="0" smtClean="0">
                <a:solidFill>
                  <a:srgbClr val="7030A0"/>
                </a:solidFill>
              </a:rPr>
              <a:t>交叉验证，使用</a:t>
            </a:r>
            <a:r>
              <a:rPr lang="en-US" altLang="zh-CN" b="1" dirty="0" smtClean="0">
                <a:solidFill>
                  <a:srgbClr val="7030A0"/>
                </a:solidFill>
              </a:rPr>
              <a:t>xgb.cv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132856"/>
            <a:ext cx="7326233" cy="42646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91744" y="342900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83732" y="5517232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99856" y="2141562"/>
            <a:ext cx="66815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chemeClr val="accent4">
                    <a:lumMod val="75000"/>
                  </a:schemeClr>
                </a:solidFill>
              </a:rPr>
              <a:t>Kobe</a:t>
            </a:r>
            <a:r>
              <a:rPr lang="zh-CN" altLang="en-US" sz="2400" b="1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b="1" u="sng" dirty="0" smtClean="0">
                <a:solidFill>
                  <a:schemeClr val="accent4">
                    <a:lumMod val="75000"/>
                  </a:schemeClr>
                </a:solidFill>
              </a:rPr>
              <a:t>Bryant</a:t>
            </a:r>
            <a:r>
              <a:rPr lang="zh-CN" altLang="en-US" sz="2400" b="1" u="sng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b="1" u="sng" dirty="0">
                <a:solidFill>
                  <a:schemeClr val="accent4">
                    <a:lumMod val="75000"/>
                  </a:schemeClr>
                </a:solidFill>
              </a:rPr>
              <a:t>Shot</a:t>
            </a:r>
            <a:r>
              <a:rPr lang="zh-CN" altLang="en-US" sz="2400" b="1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400" b="1" u="sng" dirty="0">
                <a:solidFill>
                  <a:schemeClr val="accent4">
                    <a:lumMod val="75000"/>
                  </a:schemeClr>
                </a:solidFill>
              </a:rPr>
              <a:t>Selection</a:t>
            </a:r>
            <a:endParaRPr lang="zh-CN" altLang="en-US" sz="24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Kobe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Bryant marked his retirement from the NBA by scoring 60 points in his final game as a Los Angeles Laker on Wednesday, April 12, 2016. Drafted into the NBA at the age of 17, Kobe earned the sport’s highest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accolades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throughout his long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career.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Using </a:t>
            </a:r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20 years of data on Kobe's swishes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and misses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can you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predict which shots will find the bottom of the net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 This competition is well suited for practicing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classification basics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feature engineering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time series analysis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Practice got Kobe an eight-figure contract and 5 championship rings. What will it get you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C:\Users\Administrator\Desktop\kobe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242892"/>
            <a:ext cx="2592288" cy="30289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选题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建立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82061"/>
              </p:ext>
            </p:extLst>
          </p:nvPr>
        </p:nvGraphicFramePr>
        <p:xfrm>
          <a:off x="1635575" y="1628800"/>
          <a:ext cx="8280922" cy="45776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6950"/>
                <a:gridCol w="1683493"/>
                <a:gridCol w="1683493"/>
                <a:gridCol w="1683493"/>
                <a:gridCol w="1683493"/>
              </a:tblGrid>
              <a:tr h="659507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AUC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ROC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曲线下面积）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折交叉验证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正确率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折交叉验证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正确率</a:t>
                      </a: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折交叉验证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正确率</a:t>
                      </a: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50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GLM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50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Lasso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0.601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0.568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0.568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0.568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50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RandomForest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0.613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0.612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0.614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50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Adaboost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0.698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0.665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50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8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XGBoost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评测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97" y="2780928"/>
            <a:ext cx="12192000" cy="1952786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5073" y="186574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7030A0"/>
                </a:solidFill>
              </a:rPr>
              <a:t>Kaggle</a:t>
            </a:r>
            <a:r>
              <a:rPr lang="en-US" altLang="zh-CN" b="1" dirty="0" smtClean="0">
                <a:solidFill>
                  <a:srgbClr val="7030A0"/>
                </a:solidFill>
              </a:rPr>
              <a:t>  </a:t>
            </a:r>
            <a:r>
              <a:rPr lang="zh-CN" altLang="en-US" b="1" dirty="0" smtClean="0">
                <a:solidFill>
                  <a:srgbClr val="7030A0"/>
                </a:solidFill>
              </a:rPr>
              <a:t>评分（标准为</a:t>
            </a:r>
            <a:r>
              <a:rPr lang="en-US" altLang="zh-CN" b="1" dirty="0" err="1" smtClean="0">
                <a:solidFill>
                  <a:srgbClr val="7030A0"/>
                </a:solidFill>
              </a:rPr>
              <a:t>logloss</a:t>
            </a:r>
            <a:r>
              <a:rPr lang="zh-CN" altLang="en-US" b="1" dirty="0" smtClean="0">
                <a:solidFill>
                  <a:srgbClr val="7030A0"/>
                </a:solidFill>
              </a:rPr>
              <a:t>）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880" y="232333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得分最高的为</a:t>
            </a:r>
            <a:r>
              <a:rPr lang="en-US" altLang="zh-CN" b="1" dirty="0" err="1" smtClean="0">
                <a:solidFill>
                  <a:srgbClr val="7030A0"/>
                </a:solidFill>
              </a:rPr>
              <a:t>xgboost</a:t>
            </a:r>
            <a:r>
              <a:rPr lang="zh-CN" altLang="en-US" b="1" dirty="0" smtClean="0">
                <a:solidFill>
                  <a:srgbClr val="7030A0"/>
                </a:solidFill>
              </a:rPr>
              <a:t>模型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kob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415"/>
            <a:ext cx="12192000" cy="81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016759" y="-613395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15880" y="3577786"/>
            <a:ext cx="713060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800" spc="325" dirty="0" smtClean="0">
                <a:solidFill>
                  <a:schemeClr val="bg1"/>
                </a:solidFill>
                <a:latin typeface="GeosansLight" pitchFamily="2" charset="0"/>
              </a:rPr>
              <a:t>THANK YOU </a:t>
            </a:r>
          </a:p>
          <a:p>
            <a:pPr algn="r"/>
            <a:r>
              <a:rPr lang="en-US" sz="7800" spc="325" dirty="0" smtClean="0">
                <a:solidFill>
                  <a:schemeClr val="bg1"/>
                </a:solidFill>
                <a:latin typeface="GeosansLight" pitchFamily="2" charset="0"/>
              </a:rPr>
              <a:t>FOR ATTENTION</a:t>
            </a:r>
            <a:endParaRPr lang="bg-BG" sz="7800" spc="32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选题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39453"/>
            <a:ext cx="8280920" cy="5523522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1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选题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介绍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35360" y="668693"/>
            <a:ext cx="9577064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Overview: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kobe-bryant-shot-selection#description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132856"/>
            <a:ext cx="9055100" cy="317500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kob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40"/>
            <a:ext cx="12192000" cy="7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581182" y="-428410"/>
            <a:ext cx="13400747" cy="8448939"/>
          </a:xfrm>
          <a:prstGeom prst="rect">
            <a:avLst/>
          </a:prstGeom>
          <a:solidFill>
            <a:srgbClr val="000000">
              <a:alpha val="61961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96200" y="5013176"/>
            <a:ext cx="2298059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数据预处理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19" y="3429000"/>
            <a:ext cx="94765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00" spc="325" dirty="0" smtClean="0">
                <a:solidFill>
                  <a:schemeClr val="bg1"/>
                </a:solidFill>
                <a:latin typeface="Impact" panose="020B0806030902050204" pitchFamily="34" charset="0"/>
              </a:rPr>
              <a:t>DATA PREPROCESSING</a:t>
            </a:r>
            <a:endParaRPr lang="bg-BG" sz="7800" spc="325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48746"/>
            <a:ext cx="9774201" cy="5616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119336" y="260648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63352" y="260648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9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24162"/>
              </p:ext>
            </p:extLst>
          </p:nvPr>
        </p:nvGraphicFramePr>
        <p:xfrm>
          <a:off x="1199456" y="2060848"/>
          <a:ext cx="9289032" cy="414671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76464"/>
                <a:gridCol w="5112568"/>
              </a:tblGrid>
              <a:tr h="72633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Kobe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Bryant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20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years’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swishes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and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misses</a:t>
                      </a:r>
                      <a:endParaRPr lang="zh-CN" altLang="en-US" sz="2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训练集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25698</a:t>
                      </a:r>
                      <a:r>
                        <a:rPr lang="zh-CN" altLang="en-US" dirty="0" smtClean="0"/>
                        <a:t>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预测集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5000</a:t>
                      </a:r>
                      <a:r>
                        <a:rPr lang="zh-CN" altLang="en-US" dirty="0" smtClean="0"/>
                        <a:t>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总量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30698</a:t>
                      </a:r>
                      <a:r>
                        <a:rPr lang="zh-CN" altLang="en-US" dirty="0" smtClean="0"/>
                        <a:t>条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缺失值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/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原始变量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个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700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时长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1996</a:t>
                      </a: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smtClean="0"/>
                        <a:t>-2016</a:t>
                      </a:r>
                      <a:r>
                        <a:rPr lang="zh-CN" altLang="en-US" dirty="0" smtClean="0"/>
                        <a:t>年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itle 3"/>
          <p:cNvSpPr txBox="1">
            <a:spLocks/>
          </p:cNvSpPr>
          <p:nvPr/>
        </p:nvSpPr>
        <p:spPr>
          <a:xfrm>
            <a:off x="335360" y="188640"/>
            <a:ext cx="8544949" cy="48005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7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5pPr>
            <a:lvl6pPr marL="495298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6pPr>
            <a:lvl7pPr marL="990595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7pPr>
            <a:lvl8pPr marL="1485891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8pPr>
            <a:lvl9pPr marL="1981189" algn="ctr" rtl="0" fontAlgn="base">
              <a:spcBef>
                <a:spcPct val="0"/>
              </a:spcBef>
              <a:spcAft>
                <a:spcPct val="0"/>
              </a:spcAft>
              <a:defRPr sz="4767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数据</a:t>
            </a: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预处理</a:t>
            </a:r>
            <a:endParaRPr lang="bg-BG" sz="2800" b="1" dirty="0" smtClean="0">
              <a:solidFill>
                <a:schemeClr val="accent4">
                  <a:lumMod val="75000"/>
                </a:schemeClr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335360" y="668693"/>
            <a:ext cx="7680853" cy="502907"/>
          </a:xfrm>
          <a:prstGeom prst="rect">
            <a:avLst/>
          </a:prstGeom>
        </p:spPr>
        <p:txBody>
          <a:bodyPr/>
          <a:lstStyle>
            <a:lvl1pPr marL="371473" indent="-371473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58" indent="-309561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43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540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37" indent="-247648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134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431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729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0026" indent="-247648" algn="l" defTabSz="9905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Preprocessing: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www.kaggle.com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/c/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kobe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bryant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-shot-selection/data</a:t>
            </a:r>
            <a:endParaRPr lang="bg-BG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19336" y="284651"/>
            <a:ext cx="0" cy="624069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63352" y="284651"/>
            <a:ext cx="0" cy="624069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2577</Words>
  <Application>Microsoft Office PowerPoint</Application>
  <PresentationFormat>宽屏</PresentationFormat>
  <Paragraphs>613</Paragraphs>
  <Slides>42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AppleColorEmoji</vt:lpstr>
      <vt:lpstr>FontAwesome</vt:lpstr>
      <vt:lpstr>GeosansLight</vt:lpstr>
      <vt:lpstr>Hiragino Sans GB W3</vt:lpstr>
      <vt:lpstr>New Cicle</vt:lpstr>
      <vt:lpstr>PingFang SC</vt:lpstr>
      <vt:lpstr>宋体</vt:lpstr>
      <vt:lpstr>微软雅黑</vt:lpstr>
      <vt:lpstr>Arial</vt:lpstr>
      <vt:lpstr>Calibri</vt:lpstr>
      <vt:lpstr>Impact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P哥</dc:creator>
  <cp:keywords/>
  <dc:description/>
  <cp:lastModifiedBy>lenovo</cp:lastModifiedBy>
  <cp:revision>261</cp:revision>
  <dcterms:created xsi:type="dcterms:W3CDTF">2013-09-23T19:24:59Z</dcterms:created>
  <dcterms:modified xsi:type="dcterms:W3CDTF">2017-06-20T16:50:22Z</dcterms:modified>
  <cp:category/>
</cp:coreProperties>
</file>